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4"/>
  </p:notesMasterIdLst>
  <p:handoutMasterIdLst>
    <p:handoutMasterId r:id="rId95"/>
  </p:handoutMasterIdLst>
  <p:sldIdLst>
    <p:sldId id="487" r:id="rId2"/>
    <p:sldId id="257" r:id="rId3"/>
    <p:sldId id="437" r:id="rId4"/>
    <p:sldId id="412" r:id="rId5"/>
    <p:sldId id="421" r:id="rId6"/>
    <p:sldId id="439" r:id="rId7"/>
    <p:sldId id="438" r:id="rId8"/>
    <p:sldId id="444" r:id="rId9"/>
    <p:sldId id="350" r:id="rId10"/>
    <p:sldId id="448" r:id="rId11"/>
    <p:sldId id="351" r:id="rId12"/>
    <p:sldId id="352" r:id="rId13"/>
    <p:sldId id="353" r:id="rId14"/>
    <p:sldId id="357" r:id="rId15"/>
    <p:sldId id="354" r:id="rId16"/>
    <p:sldId id="355" r:id="rId17"/>
    <p:sldId id="399" r:id="rId18"/>
    <p:sldId id="449" r:id="rId19"/>
    <p:sldId id="365" r:id="rId20"/>
    <p:sldId id="367" r:id="rId21"/>
    <p:sldId id="366" r:id="rId22"/>
    <p:sldId id="368" r:id="rId23"/>
    <p:sldId id="369" r:id="rId24"/>
    <p:sldId id="370" r:id="rId25"/>
    <p:sldId id="371" r:id="rId26"/>
    <p:sldId id="375" r:id="rId27"/>
    <p:sldId id="447" r:id="rId28"/>
    <p:sldId id="446" r:id="rId29"/>
    <p:sldId id="372" r:id="rId30"/>
    <p:sldId id="373" r:id="rId31"/>
    <p:sldId id="450" r:id="rId32"/>
    <p:sldId id="377" r:id="rId33"/>
    <p:sldId id="378" r:id="rId34"/>
    <p:sldId id="379" r:id="rId35"/>
    <p:sldId id="380" r:id="rId36"/>
    <p:sldId id="381" r:id="rId37"/>
    <p:sldId id="411" r:id="rId38"/>
    <p:sldId id="374" r:id="rId39"/>
    <p:sldId id="382" r:id="rId40"/>
    <p:sldId id="383" r:id="rId41"/>
    <p:sldId id="385" r:id="rId42"/>
    <p:sldId id="386" r:id="rId43"/>
    <p:sldId id="388" r:id="rId44"/>
    <p:sldId id="387" r:id="rId45"/>
    <p:sldId id="389" r:id="rId46"/>
    <p:sldId id="390" r:id="rId47"/>
    <p:sldId id="326" r:id="rId48"/>
    <p:sldId id="391" r:id="rId49"/>
    <p:sldId id="384" r:id="rId50"/>
    <p:sldId id="392" r:id="rId51"/>
    <p:sldId id="341" r:id="rId52"/>
    <p:sldId id="440" r:id="rId53"/>
    <p:sldId id="442" r:id="rId54"/>
    <p:sldId id="451" r:id="rId55"/>
    <p:sldId id="453" r:id="rId56"/>
    <p:sldId id="483" r:id="rId57"/>
    <p:sldId id="484" r:id="rId58"/>
    <p:sldId id="485" r:id="rId59"/>
    <p:sldId id="486" r:id="rId60"/>
    <p:sldId id="452" r:id="rId61"/>
    <p:sldId id="471" r:id="rId62"/>
    <p:sldId id="472" r:id="rId63"/>
    <p:sldId id="454" r:id="rId64"/>
    <p:sldId id="455" r:id="rId65"/>
    <p:sldId id="456" r:id="rId66"/>
    <p:sldId id="457" r:id="rId67"/>
    <p:sldId id="475" r:id="rId68"/>
    <p:sldId id="476" r:id="rId69"/>
    <p:sldId id="477" r:id="rId70"/>
    <p:sldId id="458" r:id="rId71"/>
    <p:sldId id="478" r:id="rId72"/>
    <p:sldId id="479" r:id="rId73"/>
    <p:sldId id="480" r:id="rId74"/>
    <p:sldId id="481" r:id="rId75"/>
    <p:sldId id="459" r:id="rId76"/>
    <p:sldId id="470" r:id="rId77"/>
    <p:sldId id="473" r:id="rId78"/>
    <p:sldId id="482" r:id="rId79"/>
    <p:sldId id="441" r:id="rId80"/>
    <p:sldId id="443" r:id="rId81"/>
    <p:sldId id="460" r:id="rId82"/>
    <p:sldId id="461" r:id="rId83"/>
    <p:sldId id="462" r:id="rId84"/>
    <p:sldId id="463" r:id="rId85"/>
    <p:sldId id="464" r:id="rId86"/>
    <p:sldId id="465" r:id="rId87"/>
    <p:sldId id="466" r:id="rId88"/>
    <p:sldId id="474" r:id="rId89"/>
    <p:sldId id="467" r:id="rId90"/>
    <p:sldId id="468" r:id="rId91"/>
    <p:sldId id="469" r:id="rId92"/>
    <p:sldId id="279" r:id="rId93"/>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B64A"/>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596622-2EE5-424F-AFB5-3BC3AD10FB7F}" v="13" dt="2022-04-12T21:24:36.19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92" autoAdjust="0"/>
    <p:restoredTop sz="90075" autoAdjust="0"/>
  </p:normalViewPr>
  <p:slideViewPr>
    <p:cSldViewPr snapToGrid="0">
      <p:cViewPr varScale="1">
        <p:scale>
          <a:sx n="101" d="100"/>
          <a:sy n="101" d="100"/>
        </p:scale>
        <p:origin x="72"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handoutMaster" Target="handoutMasters/handout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84AF08D-23C1-4654-91D4-C7BEB9BFAFAB}" type="datetimeFigureOut">
              <a:rPr lang="fr-BE" smtClean="0"/>
              <a:t>22-04-22</a:t>
            </a:fld>
            <a:endParaRPr lang="fr-BE"/>
          </a:p>
        </p:txBody>
      </p:sp>
      <p:sp>
        <p:nvSpPr>
          <p:cNvPr id="4" name="Espace réservé du pied de page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D4676454-A8F3-4606-9E65-EEDEF73092A9}" type="slidenum">
              <a:rPr lang="fr-BE" smtClean="0"/>
              <a:t>‹N°›</a:t>
            </a:fld>
            <a:endParaRPr lang="fr-BE"/>
          </a:p>
        </p:txBody>
      </p:sp>
    </p:spTree>
    <p:extLst>
      <p:ext uri="{BB962C8B-B14F-4D97-AF65-F5344CB8AC3E}">
        <p14:creationId xmlns:p14="http://schemas.microsoft.com/office/powerpoint/2010/main" val="2539636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40C671A-F496-420E-BF70-09C6DDAD11BE}" type="datetimeFigureOut">
              <a:rPr lang="fr-BE" smtClean="0"/>
              <a:t>22-04-22</a:t>
            </a:fld>
            <a:endParaRPr lang="fr-BE"/>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5C231EA-5EC2-4570-A79D-A0C9B7DD4D9F}" type="slidenum">
              <a:rPr lang="fr-BE" smtClean="0"/>
              <a:t>‹N°›</a:t>
            </a:fld>
            <a:endParaRPr lang="fr-BE"/>
          </a:p>
        </p:txBody>
      </p:sp>
    </p:spTree>
    <p:extLst>
      <p:ext uri="{BB962C8B-B14F-4D97-AF65-F5344CB8AC3E}">
        <p14:creationId xmlns:p14="http://schemas.microsoft.com/office/powerpoint/2010/main" val="4021371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a:t>
            </a:fld>
            <a:endParaRPr lang="fr-BE"/>
          </a:p>
        </p:txBody>
      </p:sp>
    </p:spTree>
    <p:extLst>
      <p:ext uri="{BB962C8B-B14F-4D97-AF65-F5344CB8AC3E}">
        <p14:creationId xmlns:p14="http://schemas.microsoft.com/office/powerpoint/2010/main" val="811861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12</a:t>
            </a:fld>
            <a:endParaRPr lang="fr-BE"/>
          </a:p>
        </p:txBody>
      </p:sp>
    </p:spTree>
    <p:extLst>
      <p:ext uri="{BB962C8B-B14F-4D97-AF65-F5344CB8AC3E}">
        <p14:creationId xmlns:p14="http://schemas.microsoft.com/office/powerpoint/2010/main" val="4155155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13</a:t>
            </a:fld>
            <a:endParaRPr lang="fr-BE"/>
          </a:p>
        </p:txBody>
      </p:sp>
    </p:spTree>
    <p:extLst>
      <p:ext uri="{BB962C8B-B14F-4D97-AF65-F5344CB8AC3E}">
        <p14:creationId xmlns:p14="http://schemas.microsoft.com/office/powerpoint/2010/main" val="6488130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14</a:t>
            </a:fld>
            <a:endParaRPr lang="fr-BE"/>
          </a:p>
        </p:txBody>
      </p:sp>
    </p:spTree>
    <p:extLst>
      <p:ext uri="{BB962C8B-B14F-4D97-AF65-F5344CB8AC3E}">
        <p14:creationId xmlns:p14="http://schemas.microsoft.com/office/powerpoint/2010/main" val="34536831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15</a:t>
            </a:fld>
            <a:endParaRPr lang="fr-BE"/>
          </a:p>
        </p:txBody>
      </p:sp>
    </p:spTree>
    <p:extLst>
      <p:ext uri="{BB962C8B-B14F-4D97-AF65-F5344CB8AC3E}">
        <p14:creationId xmlns:p14="http://schemas.microsoft.com/office/powerpoint/2010/main" val="5594573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16</a:t>
            </a:fld>
            <a:endParaRPr lang="fr-BE"/>
          </a:p>
        </p:txBody>
      </p:sp>
    </p:spTree>
    <p:extLst>
      <p:ext uri="{BB962C8B-B14F-4D97-AF65-F5344CB8AC3E}">
        <p14:creationId xmlns:p14="http://schemas.microsoft.com/office/powerpoint/2010/main" val="37513930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17</a:t>
            </a:fld>
            <a:endParaRPr lang="fr-BE"/>
          </a:p>
        </p:txBody>
      </p:sp>
    </p:spTree>
    <p:extLst>
      <p:ext uri="{BB962C8B-B14F-4D97-AF65-F5344CB8AC3E}">
        <p14:creationId xmlns:p14="http://schemas.microsoft.com/office/powerpoint/2010/main" val="40548308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18</a:t>
            </a:fld>
            <a:endParaRPr lang="fr-BE"/>
          </a:p>
        </p:txBody>
      </p:sp>
    </p:spTree>
    <p:extLst>
      <p:ext uri="{BB962C8B-B14F-4D97-AF65-F5344CB8AC3E}">
        <p14:creationId xmlns:p14="http://schemas.microsoft.com/office/powerpoint/2010/main" val="1653771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19</a:t>
            </a:fld>
            <a:endParaRPr lang="fr-BE"/>
          </a:p>
        </p:txBody>
      </p:sp>
    </p:spTree>
    <p:extLst>
      <p:ext uri="{BB962C8B-B14F-4D97-AF65-F5344CB8AC3E}">
        <p14:creationId xmlns:p14="http://schemas.microsoft.com/office/powerpoint/2010/main" val="12817991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20</a:t>
            </a:fld>
            <a:endParaRPr lang="fr-BE"/>
          </a:p>
        </p:txBody>
      </p:sp>
    </p:spTree>
    <p:extLst>
      <p:ext uri="{BB962C8B-B14F-4D97-AF65-F5344CB8AC3E}">
        <p14:creationId xmlns:p14="http://schemas.microsoft.com/office/powerpoint/2010/main" val="27723269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21</a:t>
            </a:fld>
            <a:endParaRPr lang="fr-BE"/>
          </a:p>
        </p:txBody>
      </p:sp>
    </p:spTree>
    <p:extLst>
      <p:ext uri="{BB962C8B-B14F-4D97-AF65-F5344CB8AC3E}">
        <p14:creationId xmlns:p14="http://schemas.microsoft.com/office/powerpoint/2010/main" val="656607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a:t>
            </a:fld>
            <a:endParaRPr lang="fr-BE"/>
          </a:p>
        </p:txBody>
      </p:sp>
    </p:spTree>
    <p:extLst>
      <p:ext uri="{BB962C8B-B14F-4D97-AF65-F5344CB8AC3E}">
        <p14:creationId xmlns:p14="http://schemas.microsoft.com/office/powerpoint/2010/main" val="33791836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22</a:t>
            </a:fld>
            <a:endParaRPr lang="fr-BE"/>
          </a:p>
        </p:txBody>
      </p:sp>
    </p:spTree>
    <p:extLst>
      <p:ext uri="{BB962C8B-B14F-4D97-AF65-F5344CB8AC3E}">
        <p14:creationId xmlns:p14="http://schemas.microsoft.com/office/powerpoint/2010/main" val="12880453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23</a:t>
            </a:fld>
            <a:endParaRPr lang="fr-BE"/>
          </a:p>
        </p:txBody>
      </p:sp>
    </p:spTree>
    <p:extLst>
      <p:ext uri="{BB962C8B-B14F-4D97-AF65-F5344CB8AC3E}">
        <p14:creationId xmlns:p14="http://schemas.microsoft.com/office/powerpoint/2010/main" val="938108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24</a:t>
            </a:fld>
            <a:endParaRPr lang="fr-BE"/>
          </a:p>
        </p:txBody>
      </p:sp>
    </p:spTree>
    <p:extLst>
      <p:ext uri="{BB962C8B-B14F-4D97-AF65-F5344CB8AC3E}">
        <p14:creationId xmlns:p14="http://schemas.microsoft.com/office/powerpoint/2010/main" val="32578727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25</a:t>
            </a:fld>
            <a:endParaRPr lang="fr-BE"/>
          </a:p>
        </p:txBody>
      </p:sp>
    </p:spTree>
    <p:extLst>
      <p:ext uri="{BB962C8B-B14F-4D97-AF65-F5344CB8AC3E}">
        <p14:creationId xmlns:p14="http://schemas.microsoft.com/office/powerpoint/2010/main" val="31293245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26</a:t>
            </a:fld>
            <a:endParaRPr lang="fr-BE"/>
          </a:p>
        </p:txBody>
      </p:sp>
    </p:spTree>
    <p:extLst>
      <p:ext uri="{BB962C8B-B14F-4D97-AF65-F5344CB8AC3E}">
        <p14:creationId xmlns:p14="http://schemas.microsoft.com/office/powerpoint/2010/main" val="15309075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27</a:t>
            </a:fld>
            <a:endParaRPr lang="fr-BE"/>
          </a:p>
        </p:txBody>
      </p:sp>
    </p:spTree>
    <p:extLst>
      <p:ext uri="{BB962C8B-B14F-4D97-AF65-F5344CB8AC3E}">
        <p14:creationId xmlns:p14="http://schemas.microsoft.com/office/powerpoint/2010/main" val="22736365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28</a:t>
            </a:fld>
            <a:endParaRPr lang="fr-BE"/>
          </a:p>
        </p:txBody>
      </p:sp>
    </p:spTree>
    <p:extLst>
      <p:ext uri="{BB962C8B-B14F-4D97-AF65-F5344CB8AC3E}">
        <p14:creationId xmlns:p14="http://schemas.microsoft.com/office/powerpoint/2010/main" val="8077132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29</a:t>
            </a:fld>
            <a:endParaRPr lang="fr-BE"/>
          </a:p>
        </p:txBody>
      </p:sp>
    </p:spTree>
    <p:extLst>
      <p:ext uri="{BB962C8B-B14F-4D97-AF65-F5344CB8AC3E}">
        <p14:creationId xmlns:p14="http://schemas.microsoft.com/office/powerpoint/2010/main" val="16305561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30</a:t>
            </a:fld>
            <a:endParaRPr lang="fr-BE"/>
          </a:p>
        </p:txBody>
      </p:sp>
    </p:spTree>
    <p:extLst>
      <p:ext uri="{BB962C8B-B14F-4D97-AF65-F5344CB8AC3E}">
        <p14:creationId xmlns:p14="http://schemas.microsoft.com/office/powerpoint/2010/main" val="4529825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31</a:t>
            </a:fld>
            <a:endParaRPr lang="fr-BE"/>
          </a:p>
        </p:txBody>
      </p:sp>
    </p:spTree>
    <p:extLst>
      <p:ext uri="{BB962C8B-B14F-4D97-AF65-F5344CB8AC3E}">
        <p14:creationId xmlns:p14="http://schemas.microsoft.com/office/powerpoint/2010/main" val="2938966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a:t>
            </a:fld>
            <a:endParaRPr lang="fr-BE"/>
          </a:p>
        </p:txBody>
      </p:sp>
    </p:spTree>
    <p:extLst>
      <p:ext uri="{BB962C8B-B14F-4D97-AF65-F5344CB8AC3E}">
        <p14:creationId xmlns:p14="http://schemas.microsoft.com/office/powerpoint/2010/main" val="32191311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32</a:t>
            </a:fld>
            <a:endParaRPr lang="fr-BE"/>
          </a:p>
        </p:txBody>
      </p:sp>
    </p:spTree>
    <p:extLst>
      <p:ext uri="{BB962C8B-B14F-4D97-AF65-F5344CB8AC3E}">
        <p14:creationId xmlns:p14="http://schemas.microsoft.com/office/powerpoint/2010/main" val="2276101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33</a:t>
            </a:fld>
            <a:endParaRPr lang="fr-BE"/>
          </a:p>
        </p:txBody>
      </p:sp>
    </p:spTree>
    <p:extLst>
      <p:ext uri="{BB962C8B-B14F-4D97-AF65-F5344CB8AC3E}">
        <p14:creationId xmlns:p14="http://schemas.microsoft.com/office/powerpoint/2010/main" val="36516112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34</a:t>
            </a:fld>
            <a:endParaRPr lang="fr-BE"/>
          </a:p>
        </p:txBody>
      </p:sp>
    </p:spTree>
    <p:extLst>
      <p:ext uri="{BB962C8B-B14F-4D97-AF65-F5344CB8AC3E}">
        <p14:creationId xmlns:p14="http://schemas.microsoft.com/office/powerpoint/2010/main" val="17740302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35</a:t>
            </a:fld>
            <a:endParaRPr lang="fr-BE"/>
          </a:p>
        </p:txBody>
      </p:sp>
    </p:spTree>
    <p:extLst>
      <p:ext uri="{BB962C8B-B14F-4D97-AF65-F5344CB8AC3E}">
        <p14:creationId xmlns:p14="http://schemas.microsoft.com/office/powerpoint/2010/main" val="21810171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36</a:t>
            </a:fld>
            <a:endParaRPr lang="fr-BE"/>
          </a:p>
        </p:txBody>
      </p:sp>
    </p:spTree>
    <p:extLst>
      <p:ext uri="{BB962C8B-B14F-4D97-AF65-F5344CB8AC3E}">
        <p14:creationId xmlns:p14="http://schemas.microsoft.com/office/powerpoint/2010/main" val="23532393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37</a:t>
            </a:fld>
            <a:endParaRPr lang="fr-BE"/>
          </a:p>
        </p:txBody>
      </p:sp>
    </p:spTree>
    <p:extLst>
      <p:ext uri="{BB962C8B-B14F-4D97-AF65-F5344CB8AC3E}">
        <p14:creationId xmlns:p14="http://schemas.microsoft.com/office/powerpoint/2010/main" val="3365679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38</a:t>
            </a:fld>
            <a:endParaRPr lang="fr-BE"/>
          </a:p>
        </p:txBody>
      </p:sp>
    </p:spTree>
    <p:extLst>
      <p:ext uri="{BB962C8B-B14F-4D97-AF65-F5344CB8AC3E}">
        <p14:creationId xmlns:p14="http://schemas.microsoft.com/office/powerpoint/2010/main" val="23908965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39</a:t>
            </a:fld>
            <a:endParaRPr lang="fr-BE"/>
          </a:p>
        </p:txBody>
      </p:sp>
    </p:spTree>
    <p:extLst>
      <p:ext uri="{BB962C8B-B14F-4D97-AF65-F5344CB8AC3E}">
        <p14:creationId xmlns:p14="http://schemas.microsoft.com/office/powerpoint/2010/main" val="21673907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40</a:t>
            </a:fld>
            <a:endParaRPr lang="fr-BE"/>
          </a:p>
        </p:txBody>
      </p:sp>
    </p:spTree>
    <p:extLst>
      <p:ext uri="{BB962C8B-B14F-4D97-AF65-F5344CB8AC3E}">
        <p14:creationId xmlns:p14="http://schemas.microsoft.com/office/powerpoint/2010/main" val="19592876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41</a:t>
            </a:fld>
            <a:endParaRPr lang="fr-BE"/>
          </a:p>
        </p:txBody>
      </p:sp>
    </p:spTree>
    <p:extLst>
      <p:ext uri="{BB962C8B-B14F-4D97-AF65-F5344CB8AC3E}">
        <p14:creationId xmlns:p14="http://schemas.microsoft.com/office/powerpoint/2010/main" val="3314137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a:t>
            </a:fld>
            <a:endParaRPr lang="fr-BE"/>
          </a:p>
        </p:txBody>
      </p:sp>
    </p:spTree>
    <p:extLst>
      <p:ext uri="{BB962C8B-B14F-4D97-AF65-F5344CB8AC3E}">
        <p14:creationId xmlns:p14="http://schemas.microsoft.com/office/powerpoint/2010/main" val="396131101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42</a:t>
            </a:fld>
            <a:endParaRPr lang="fr-BE"/>
          </a:p>
        </p:txBody>
      </p:sp>
    </p:spTree>
    <p:extLst>
      <p:ext uri="{BB962C8B-B14F-4D97-AF65-F5344CB8AC3E}">
        <p14:creationId xmlns:p14="http://schemas.microsoft.com/office/powerpoint/2010/main" val="373225014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43</a:t>
            </a:fld>
            <a:endParaRPr lang="fr-BE"/>
          </a:p>
        </p:txBody>
      </p:sp>
    </p:spTree>
    <p:extLst>
      <p:ext uri="{BB962C8B-B14F-4D97-AF65-F5344CB8AC3E}">
        <p14:creationId xmlns:p14="http://schemas.microsoft.com/office/powerpoint/2010/main" val="27371069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44</a:t>
            </a:fld>
            <a:endParaRPr lang="fr-BE"/>
          </a:p>
        </p:txBody>
      </p:sp>
    </p:spTree>
    <p:extLst>
      <p:ext uri="{BB962C8B-B14F-4D97-AF65-F5344CB8AC3E}">
        <p14:creationId xmlns:p14="http://schemas.microsoft.com/office/powerpoint/2010/main" val="38697500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45</a:t>
            </a:fld>
            <a:endParaRPr lang="fr-BE"/>
          </a:p>
        </p:txBody>
      </p:sp>
    </p:spTree>
    <p:extLst>
      <p:ext uri="{BB962C8B-B14F-4D97-AF65-F5344CB8AC3E}">
        <p14:creationId xmlns:p14="http://schemas.microsoft.com/office/powerpoint/2010/main" val="86713723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46</a:t>
            </a:fld>
            <a:endParaRPr lang="fr-BE"/>
          </a:p>
        </p:txBody>
      </p:sp>
    </p:spTree>
    <p:extLst>
      <p:ext uri="{BB962C8B-B14F-4D97-AF65-F5344CB8AC3E}">
        <p14:creationId xmlns:p14="http://schemas.microsoft.com/office/powerpoint/2010/main" val="139139824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48</a:t>
            </a:fld>
            <a:endParaRPr lang="fr-BE"/>
          </a:p>
        </p:txBody>
      </p:sp>
    </p:spTree>
    <p:extLst>
      <p:ext uri="{BB962C8B-B14F-4D97-AF65-F5344CB8AC3E}">
        <p14:creationId xmlns:p14="http://schemas.microsoft.com/office/powerpoint/2010/main" val="299736772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49</a:t>
            </a:fld>
            <a:endParaRPr lang="fr-BE"/>
          </a:p>
        </p:txBody>
      </p:sp>
    </p:spTree>
    <p:extLst>
      <p:ext uri="{BB962C8B-B14F-4D97-AF65-F5344CB8AC3E}">
        <p14:creationId xmlns:p14="http://schemas.microsoft.com/office/powerpoint/2010/main" val="47149540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50</a:t>
            </a:fld>
            <a:endParaRPr lang="fr-BE"/>
          </a:p>
        </p:txBody>
      </p:sp>
    </p:spTree>
    <p:extLst>
      <p:ext uri="{BB962C8B-B14F-4D97-AF65-F5344CB8AC3E}">
        <p14:creationId xmlns:p14="http://schemas.microsoft.com/office/powerpoint/2010/main" val="68071461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51</a:t>
            </a:fld>
            <a:endParaRPr lang="fr-BE"/>
          </a:p>
        </p:txBody>
      </p:sp>
    </p:spTree>
    <p:extLst>
      <p:ext uri="{BB962C8B-B14F-4D97-AF65-F5344CB8AC3E}">
        <p14:creationId xmlns:p14="http://schemas.microsoft.com/office/powerpoint/2010/main" val="404508873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52</a:t>
            </a:fld>
            <a:endParaRPr lang="fr-BE"/>
          </a:p>
        </p:txBody>
      </p:sp>
    </p:spTree>
    <p:extLst>
      <p:ext uri="{BB962C8B-B14F-4D97-AF65-F5344CB8AC3E}">
        <p14:creationId xmlns:p14="http://schemas.microsoft.com/office/powerpoint/2010/main" val="7037692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a:t>
            </a:fld>
            <a:endParaRPr lang="fr-BE"/>
          </a:p>
        </p:txBody>
      </p:sp>
    </p:spTree>
    <p:extLst>
      <p:ext uri="{BB962C8B-B14F-4D97-AF65-F5344CB8AC3E}">
        <p14:creationId xmlns:p14="http://schemas.microsoft.com/office/powerpoint/2010/main" val="98443494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53</a:t>
            </a:fld>
            <a:endParaRPr lang="fr-BE"/>
          </a:p>
        </p:txBody>
      </p:sp>
    </p:spTree>
    <p:extLst>
      <p:ext uri="{BB962C8B-B14F-4D97-AF65-F5344CB8AC3E}">
        <p14:creationId xmlns:p14="http://schemas.microsoft.com/office/powerpoint/2010/main" val="277722924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54</a:t>
            </a:fld>
            <a:endParaRPr lang="fr-BE"/>
          </a:p>
        </p:txBody>
      </p:sp>
    </p:spTree>
    <p:extLst>
      <p:ext uri="{BB962C8B-B14F-4D97-AF65-F5344CB8AC3E}">
        <p14:creationId xmlns:p14="http://schemas.microsoft.com/office/powerpoint/2010/main" val="194636310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55</a:t>
            </a:fld>
            <a:endParaRPr lang="fr-BE"/>
          </a:p>
        </p:txBody>
      </p:sp>
    </p:spTree>
    <p:extLst>
      <p:ext uri="{BB962C8B-B14F-4D97-AF65-F5344CB8AC3E}">
        <p14:creationId xmlns:p14="http://schemas.microsoft.com/office/powerpoint/2010/main" val="372315832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56</a:t>
            </a:fld>
            <a:endParaRPr lang="fr-BE"/>
          </a:p>
        </p:txBody>
      </p:sp>
    </p:spTree>
    <p:extLst>
      <p:ext uri="{BB962C8B-B14F-4D97-AF65-F5344CB8AC3E}">
        <p14:creationId xmlns:p14="http://schemas.microsoft.com/office/powerpoint/2010/main" val="150006073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57</a:t>
            </a:fld>
            <a:endParaRPr lang="fr-BE"/>
          </a:p>
        </p:txBody>
      </p:sp>
    </p:spTree>
    <p:extLst>
      <p:ext uri="{BB962C8B-B14F-4D97-AF65-F5344CB8AC3E}">
        <p14:creationId xmlns:p14="http://schemas.microsoft.com/office/powerpoint/2010/main" val="246609507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58</a:t>
            </a:fld>
            <a:endParaRPr lang="fr-BE"/>
          </a:p>
        </p:txBody>
      </p:sp>
    </p:spTree>
    <p:extLst>
      <p:ext uri="{BB962C8B-B14F-4D97-AF65-F5344CB8AC3E}">
        <p14:creationId xmlns:p14="http://schemas.microsoft.com/office/powerpoint/2010/main" val="335991525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59</a:t>
            </a:fld>
            <a:endParaRPr lang="fr-BE"/>
          </a:p>
        </p:txBody>
      </p:sp>
    </p:spTree>
    <p:extLst>
      <p:ext uri="{BB962C8B-B14F-4D97-AF65-F5344CB8AC3E}">
        <p14:creationId xmlns:p14="http://schemas.microsoft.com/office/powerpoint/2010/main" val="201746618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60</a:t>
            </a:fld>
            <a:endParaRPr lang="fr-BE"/>
          </a:p>
        </p:txBody>
      </p:sp>
    </p:spTree>
    <p:extLst>
      <p:ext uri="{BB962C8B-B14F-4D97-AF65-F5344CB8AC3E}">
        <p14:creationId xmlns:p14="http://schemas.microsoft.com/office/powerpoint/2010/main" val="61120418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61</a:t>
            </a:fld>
            <a:endParaRPr lang="fr-BE"/>
          </a:p>
        </p:txBody>
      </p:sp>
    </p:spTree>
    <p:extLst>
      <p:ext uri="{BB962C8B-B14F-4D97-AF65-F5344CB8AC3E}">
        <p14:creationId xmlns:p14="http://schemas.microsoft.com/office/powerpoint/2010/main" val="2887471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62</a:t>
            </a:fld>
            <a:endParaRPr lang="fr-BE"/>
          </a:p>
        </p:txBody>
      </p:sp>
    </p:spTree>
    <p:extLst>
      <p:ext uri="{BB962C8B-B14F-4D97-AF65-F5344CB8AC3E}">
        <p14:creationId xmlns:p14="http://schemas.microsoft.com/office/powerpoint/2010/main" val="2133292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a:t>
            </a:fld>
            <a:endParaRPr lang="fr-BE"/>
          </a:p>
        </p:txBody>
      </p:sp>
    </p:spTree>
    <p:extLst>
      <p:ext uri="{BB962C8B-B14F-4D97-AF65-F5344CB8AC3E}">
        <p14:creationId xmlns:p14="http://schemas.microsoft.com/office/powerpoint/2010/main" val="68309989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63</a:t>
            </a:fld>
            <a:endParaRPr lang="fr-BE"/>
          </a:p>
        </p:txBody>
      </p:sp>
    </p:spTree>
    <p:extLst>
      <p:ext uri="{BB962C8B-B14F-4D97-AF65-F5344CB8AC3E}">
        <p14:creationId xmlns:p14="http://schemas.microsoft.com/office/powerpoint/2010/main" val="239548870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64</a:t>
            </a:fld>
            <a:endParaRPr lang="fr-BE"/>
          </a:p>
        </p:txBody>
      </p:sp>
    </p:spTree>
    <p:extLst>
      <p:ext uri="{BB962C8B-B14F-4D97-AF65-F5344CB8AC3E}">
        <p14:creationId xmlns:p14="http://schemas.microsoft.com/office/powerpoint/2010/main" val="309131432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65</a:t>
            </a:fld>
            <a:endParaRPr lang="fr-BE"/>
          </a:p>
        </p:txBody>
      </p:sp>
    </p:spTree>
    <p:extLst>
      <p:ext uri="{BB962C8B-B14F-4D97-AF65-F5344CB8AC3E}">
        <p14:creationId xmlns:p14="http://schemas.microsoft.com/office/powerpoint/2010/main" val="365557480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66</a:t>
            </a:fld>
            <a:endParaRPr lang="fr-BE"/>
          </a:p>
        </p:txBody>
      </p:sp>
    </p:spTree>
    <p:extLst>
      <p:ext uri="{BB962C8B-B14F-4D97-AF65-F5344CB8AC3E}">
        <p14:creationId xmlns:p14="http://schemas.microsoft.com/office/powerpoint/2010/main" val="45333822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67</a:t>
            </a:fld>
            <a:endParaRPr lang="fr-BE"/>
          </a:p>
        </p:txBody>
      </p:sp>
    </p:spTree>
    <p:extLst>
      <p:ext uri="{BB962C8B-B14F-4D97-AF65-F5344CB8AC3E}">
        <p14:creationId xmlns:p14="http://schemas.microsoft.com/office/powerpoint/2010/main" val="175330285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68</a:t>
            </a:fld>
            <a:endParaRPr lang="fr-BE"/>
          </a:p>
        </p:txBody>
      </p:sp>
    </p:spTree>
    <p:extLst>
      <p:ext uri="{BB962C8B-B14F-4D97-AF65-F5344CB8AC3E}">
        <p14:creationId xmlns:p14="http://schemas.microsoft.com/office/powerpoint/2010/main" val="6984157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69</a:t>
            </a:fld>
            <a:endParaRPr lang="fr-BE"/>
          </a:p>
        </p:txBody>
      </p:sp>
    </p:spTree>
    <p:extLst>
      <p:ext uri="{BB962C8B-B14F-4D97-AF65-F5344CB8AC3E}">
        <p14:creationId xmlns:p14="http://schemas.microsoft.com/office/powerpoint/2010/main" val="100315257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70</a:t>
            </a:fld>
            <a:endParaRPr lang="fr-BE"/>
          </a:p>
        </p:txBody>
      </p:sp>
    </p:spTree>
    <p:extLst>
      <p:ext uri="{BB962C8B-B14F-4D97-AF65-F5344CB8AC3E}">
        <p14:creationId xmlns:p14="http://schemas.microsoft.com/office/powerpoint/2010/main" val="393290865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71</a:t>
            </a:fld>
            <a:endParaRPr lang="fr-BE"/>
          </a:p>
        </p:txBody>
      </p:sp>
    </p:spTree>
    <p:extLst>
      <p:ext uri="{BB962C8B-B14F-4D97-AF65-F5344CB8AC3E}">
        <p14:creationId xmlns:p14="http://schemas.microsoft.com/office/powerpoint/2010/main" val="249699478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72</a:t>
            </a:fld>
            <a:endParaRPr lang="fr-BE"/>
          </a:p>
        </p:txBody>
      </p:sp>
    </p:spTree>
    <p:extLst>
      <p:ext uri="{BB962C8B-B14F-4D97-AF65-F5344CB8AC3E}">
        <p14:creationId xmlns:p14="http://schemas.microsoft.com/office/powerpoint/2010/main" val="1428664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9</a:t>
            </a:fld>
            <a:endParaRPr lang="fr-BE"/>
          </a:p>
        </p:txBody>
      </p:sp>
    </p:spTree>
    <p:extLst>
      <p:ext uri="{BB962C8B-B14F-4D97-AF65-F5344CB8AC3E}">
        <p14:creationId xmlns:p14="http://schemas.microsoft.com/office/powerpoint/2010/main" val="93645790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73</a:t>
            </a:fld>
            <a:endParaRPr lang="fr-BE"/>
          </a:p>
        </p:txBody>
      </p:sp>
    </p:spTree>
    <p:extLst>
      <p:ext uri="{BB962C8B-B14F-4D97-AF65-F5344CB8AC3E}">
        <p14:creationId xmlns:p14="http://schemas.microsoft.com/office/powerpoint/2010/main" val="27528052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74</a:t>
            </a:fld>
            <a:endParaRPr lang="fr-BE"/>
          </a:p>
        </p:txBody>
      </p:sp>
    </p:spTree>
    <p:extLst>
      <p:ext uri="{BB962C8B-B14F-4D97-AF65-F5344CB8AC3E}">
        <p14:creationId xmlns:p14="http://schemas.microsoft.com/office/powerpoint/2010/main" val="99255015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75</a:t>
            </a:fld>
            <a:endParaRPr lang="fr-BE"/>
          </a:p>
        </p:txBody>
      </p:sp>
    </p:spTree>
    <p:extLst>
      <p:ext uri="{BB962C8B-B14F-4D97-AF65-F5344CB8AC3E}">
        <p14:creationId xmlns:p14="http://schemas.microsoft.com/office/powerpoint/2010/main" val="36133204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76</a:t>
            </a:fld>
            <a:endParaRPr lang="fr-BE"/>
          </a:p>
        </p:txBody>
      </p:sp>
    </p:spTree>
    <p:extLst>
      <p:ext uri="{BB962C8B-B14F-4D97-AF65-F5344CB8AC3E}">
        <p14:creationId xmlns:p14="http://schemas.microsoft.com/office/powerpoint/2010/main" val="29036474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77</a:t>
            </a:fld>
            <a:endParaRPr lang="fr-BE"/>
          </a:p>
        </p:txBody>
      </p:sp>
    </p:spTree>
    <p:extLst>
      <p:ext uri="{BB962C8B-B14F-4D97-AF65-F5344CB8AC3E}">
        <p14:creationId xmlns:p14="http://schemas.microsoft.com/office/powerpoint/2010/main" val="199324249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78</a:t>
            </a:fld>
            <a:endParaRPr lang="fr-BE"/>
          </a:p>
        </p:txBody>
      </p:sp>
    </p:spTree>
    <p:extLst>
      <p:ext uri="{BB962C8B-B14F-4D97-AF65-F5344CB8AC3E}">
        <p14:creationId xmlns:p14="http://schemas.microsoft.com/office/powerpoint/2010/main" val="139559823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79</a:t>
            </a:fld>
            <a:endParaRPr lang="fr-BE"/>
          </a:p>
        </p:txBody>
      </p:sp>
    </p:spTree>
    <p:extLst>
      <p:ext uri="{BB962C8B-B14F-4D97-AF65-F5344CB8AC3E}">
        <p14:creationId xmlns:p14="http://schemas.microsoft.com/office/powerpoint/2010/main" val="134839568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80</a:t>
            </a:fld>
            <a:endParaRPr lang="fr-BE"/>
          </a:p>
        </p:txBody>
      </p:sp>
    </p:spTree>
    <p:extLst>
      <p:ext uri="{BB962C8B-B14F-4D97-AF65-F5344CB8AC3E}">
        <p14:creationId xmlns:p14="http://schemas.microsoft.com/office/powerpoint/2010/main" val="1794489085"/>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81</a:t>
            </a:fld>
            <a:endParaRPr lang="fr-BE"/>
          </a:p>
        </p:txBody>
      </p:sp>
    </p:spTree>
    <p:extLst>
      <p:ext uri="{BB962C8B-B14F-4D97-AF65-F5344CB8AC3E}">
        <p14:creationId xmlns:p14="http://schemas.microsoft.com/office/powerpoint/2010/main" val="203401525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82</a:t>
            </a:fld>
            <a:endParaRPr lang="fr-BE"/>
          </a:p>
        </p:txBody>
      </p:sp>
    </p:spTree>
    <p:extLst>
      <p:ext uri="{BB962C8B-B14F-4D97-AF65-F5344CB8AC3E}">
        <p14:creationId xmlns:p14="http://schemas.microsoft.com/office/powerpoint/2010/main" val="2035958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10</a:t>
            </a:fld>
            <a:endParaRPr lang="fr-BE"/>
          </a:p>
        </p:txBody>
      </p:sp>
    </p:spTree>
    <p:extLst>
      <p:ext uri="{BB962C8B-B14F-4D97-AF65-F5344CB8AC3E}">
        <p14:creationId xmlns:p14="http://schemas.microsoft.com/office/powerpoint/2010/main" val="239417035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83</a:t>
            </a:fld>
            <a:endParaRPr lang="fr-BE"/>
          </a:p>
        </p:txBody>
      </p:sp>
    </p:spTree>
    <p:extLst>
      <p:ext uri="{BB962C8B-B14F-4D97-AF65-F5344CB8AC3E}">
        <p14:creationId xmlns:p14="http://schemas.microsoft.com/office/powerpoint/2010/main" val="212479787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84</a:t>
            </a:fld>
            <a:endParaRPr lang="fr-BE"/>
          </a:p>
        </p:txBody>
      </p:sp>
    </p:spTree>
    <p:extLst>
      <p:ext uri="{BB962C8B-B14F-4D97-AF65-F5344CB8AC3E}">
        <p14:creationId xmlns:p14="http://schemas.microsoft.com/office/powerpoint/2010/main" val="3424334762"/>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85</a:t>
            </a:fld>
            <a:endParaRPr lang="fr-BE"/>
          </a:p>
        </p:txBody>
      </p:sp>
    </p:spTree>
    <p:extLst>
      <p:ext uri="{BB962C8B-B14F-4D97-AF65-F5344CB8AC3E}">
        <p14:creationId xmlns:p14="http://schemas.microsoft.com/office/powerpoint/2010/main" val="417636429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86</a:t>
            </a:fld>
            <a:endParaRPr lang="fr-BE"/>
          </a:p>
        </p:txBody>
      </p:sp>
    </p:spTree>
    <p:extLst>
      <p:ext uri="{BB962C8B-B14F-4D97-AF65-F5344CB8AC3E}">
        <p14:creationId xmlns:p14="http://schemas.microsoft.com/office/powerpoint/2010/main" val="402121778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87</a:t>
            </a:fld>
            <a:endParaRPr lang="fr-BE"/>
          </a:p>
        </p:txBody>
      </p:sp>
    </p:spTree>
    <p:extLst>
      <p:ext uri="{BB962C8B-B14F-4D97-AF65-F5344CB8AC3E}">
        <p14:creationId xmlns:p14="http://schemas.microsoft.com/office/powerpoint/2010/main" val="3968882152"/>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88</a:t>
            </a:fld>
            <a:endParaRPr lang="fr-BE"/>
          </a:p>
        </p:txBody>
      </p:sp>
    </p:spTree>
    <p:extLst>
      <p:ext uri="{BB962C8B-B14F-4D97-AF65-F5344CB8AC3E}">
        <p14:creationId xmlns:p14="http://schemas.microsoft.com/office/powerpoint/2010/main" val="30578030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89</a:t>
            </a:fld>
            <a:endParaRPr lang="fr-BE"/>
          </a:p>
        </p:txBody>
      </p:sp>
    </p:spTree>
    <p:extLst>
      <p:ext uri="{BB962C8B-B14F-4D97-AF65-F5344CB8AC3E}">
        <p14:creationId xmlns:p14="http://schemas.microsoft.com/office/powerpoint/2010/main" val="2391083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90</a:t>
            </a:fld>
            <a:endParaRPr lang="fr-BE"/>
          </a:p>
        </p:txBody>
      </p:sp>
    </p:spTree>
    <p:extLst>
      <p:ext uri="{BB962C8B-B14F-4D97-AF65-F5344CB8AC3E}">
        <p14:creationId xmlns:p14="http://schemas.microsoft.com/office/powerpoint/2010/main" val="1437404310"/>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91</a:t>
            </a:fld>
            <a:endParaRPr lang="fr-BE"/>
          </a:p>
        </p:txBody>
      </p:sp>
    </p:spTree>
    <p:extLst>
      <p:ext uri="{BB962C8B-B14F-4D97-AF65-F5344CB8AC3E}">
        <p14:creationId xmlns:p14="http://schemas.microsoft.com/office/powerpoint/2010/main" val="1563443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75C231EA-5EC2-4570-A79D-A0C9B7DD4D9F}" type="slidenum">
              <a:rPr lang="fr-BE" smtClean="0"/>
              <a:t>11</a:t>
            </a:fld>
            <a:endParaRPr lang="fr-BE"/>
          </a:p>
        </p:txBody>
      </p:sp>
    </p:spTree>
    <p:extLst>
      <p:ext uri="{BB962C8B-B14F-4D97-AF65-F5344CB8AC3E}">
        <p14:creationId xmlns:p14="http://schemas.microsoft.com/office/powerpoint/2010/main" val="300795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E0BA4-3230-4E59-AB67-3A77CD99276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B4AC520E-DA00-41C2-B649-78F1343AEA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25F7D95C-F82C-407B-B40E-8987B7330340}"/>
              </a:ext>
            </a:extLst>
          </p:cNvPr>
          <p:cNvSpPr>
            <a:spLocks noGrp="1"/>
          </p:cNvSpPr>
          <p:nvPr>
            <p:ph type="dt" sz="half" idx="10"/>
          </p:nvPr>
        </p:nvSpPr>
        <p:spPr/>
        <p:txBody>
          <a:bodyPr/>
          <a:lstStyle/>
          <a:p>
            <a:fld id="{ED020FF4-A91D-4958-AFF7-2762031B998F}" type="datetime1">
              <a:rPr lang="fr-BE" smtClean="0"/>
              <a:t>22-04-22</a:t>
            </a:fld>
            <a:endParaRPr lang="fr-BE"/>
          </a:p>
        </p:txBody>
      </p:sp>
      <p:sp>
        <p:nvSpPr>
          <p:cNvPr id="5" name="Espace réservé du pied de page 4">
            <a:extLst>
              <a:ext uri="{FF2B5EF4-FFF2-40B4-BE49-F238E27FC236}">
                <a16:creationId xmlns:a16="http://schemas.microsoft.com/office/drawing/2014/main" id="{4FA32892-3800-4CEA-8EDE-8E4005EBFD46}"/>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D0821566-718D-4694-85BC-82755456AB5A}"/>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2549212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224294-CE23-470F-8EAC-2FDDA5E03B22}"/>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E9EA0B1B-9CB2-464A-BDFF-7C1BE5D8499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D1241A40-42D7-4075-BF71-6EB4D1E07C6B}"/>
              </a:ext>
            </a:extLst>
          </p:cNvPr>
          <p:cNvSpPr>
            <a:spLocks noGrp="1"/>
          </p:cNvSpPr>
          <p:nvPr>
            <p:ph type="dt" sz="half" idx="10"/>
          </p:nvPr>
        </p:nvSpPr>
        <p:spPr/>
        <p:txBody>
          <a:bodyPr/>
          <a:lstStyle/>
          <a:p>
            <a:fld id="{A20BD1F7-022E-4D83-AE71-4FC184A5C1F8}" type="datetime1">
              <a:rPr lang="fr-BE" smtClean="0"/>
              <a:t>22-04-22</a:t>
            </a:fld>
            <a:endParaRPr lang="fr-BE"/>
          </a:p>
        </p:txBody>
      </p:sp>
      <p:sp>
        <p:nvSpPr>
          <p:cNvPr id="5" name="Espace réservé du pied de page 4">
            <a:extLst>
              <a:ext uri="{FF2B5EF4-FFF2-40B4-BE49-F238E27FC236}">
                <a16:creationId xmlns:a16="http://schemas.microsoft.com/office/drawing/2014/main" id="{F4E66282-46AF-485E-BE80-EA9A1FC8EF52}"/>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91EDA569-B300-4BE6-A528-3F3A64E71C69}"/>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2913820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1F5EAFF-5A5A-44DE-AD8A-A85B17EB667A}"/>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4CF30E5E-4D3E-4746-A8ED-6000AEF8275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DB9BDAC2-47AD-4213-A6FF-860978DA4179}"/>
              </a:ext>
            </a:extLst>
          </p:cNvPr>
          <p:cNvSpPr>
            <a:spLocks noGrp="1"/>
          </p:cNvSpPr>
          <p:nvPr>
            <p:ph type="dt" sz="half" idx="10"/>
          </p:nvPr>
        </p:nvSpPr>
        <p:spPr/>
        <p:txBody>
          <a:bodyPr/>
          <a:lstStyle/>
          <a:p>
            <a:fld id="{71FCE673-85B4-48E3-AA0E-253FB10F4ACA}" type="datetime1">
              <a:rPr lang="fr-BE" smtClean="0"/>
              <a:t>22-04-22</a:t>
            </a:fld>
            <a:endParaRPr lang="fr-BE"/>
          </a:p>
        </p:txBody>
      </p:sp>
      <p:sp>
        <p:nvSpPr>
          <p:cNvPr id="5" name="Espace réservé du pied de page 4">
            <a:extLst>
              <a:ext uri="{FF2B5EF4-FFF2-40B4-BE49-F238E27FC236}">
                <a16:creationId xmlns:a16="http://schemas.microsoft.com/office/drawing/2014/main" id="{807FD9DF-B5D2-4413-BD34-75969EC489A8}"/>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66B72D5B-E2D9-401B-A1A8-49F1B9248370}"/>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1307405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EECF9C-80EE-4B47-A745-4A9704FA5294}"/>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2CAA7554-070D-495D-AD3A-860712CEE55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3F1562C-00B0-4927-8451-D4B7DE798C84}"/>
              </a:ext>
            </a:extLst>
          </p:cNvPr>
          <p:cNvSpPr>
            <a:spLocks noGrp="1"/>
          </p:cNvSpPr>
          <p:nvPr>
            <p:ph type="dt" sz="half" idx="10"/>
          </p:nvPr>
        </p:nvSpPr>
        <p:spPr/>
        <p:txBody>
          <a:bodyPr/>
          <a:lstStyle/>
          <a:p>
            <a:fld id="{3588832A-51F6-489E-B6BF-FFB72CEBA6D6}" type="datetime1">
              <a:rPr lang="fr-BE" smtClean="0"/>
              <a:t>22-04-22</a:t>
            </a:fld>
            <a:endParaRPr lang="fr-BE"/>
          </a:p>
        </p:txBody>
      </p:sp>
      <p:sp>
        <p:nvSpPr>
          <p:cNvPr id="5" name="Espace réservé du pied de page 4">
            <a:extLst>
              <a:ext uri="{FF2B5EF4-FFF2-40B4-BE49-F238E27FC236}">
                <a16:creationId xmlns:a16="http://schemas.microsoft.com/office/drawing/2014/main" id="{0FA771B5-EE01-481D-B790-C953254468EA}"/>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1BD31F37-C3D1-46ED-958D-5846DD8BEBBE}"/>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3138360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4F7EEA-DBD9-4F9A-A2DC-4FDEBE13374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E2DB708C-70C3-4C8A-A6B2-AC534F653C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D697838-D0B9-4F33-80D7-0F6FA9294B63}"/>
              </a:ext>
            </a:extLst>
          </p:cNvPr>
          <p:cNvSpPr>
            <a:spLocks noGrp="1"/>
          </p:cNvSpPr>
          <p:nvPr>
            <p:ph type="dt" sz="half" idx="10"/>
          </p:nvPr>
        </p:nvSpPr>
        <p:spPr/>
        <p:txBody>
          <a:bodyPr/>
          <a:lstStyle/>
          <a:p>
            <a:fld id="{52236ACF-A9AD-4CFC-9F9F-CE602A346B3E}" type="datetime1">
              <a:rPr lang="fr-BE" smtClean="0"/>
              <a:t>22-04-22</a:t>
            </a:fld>
            <a:endParaRPr lang="fr-BE"/>
          </a:p>
        </p:txBody>
      </p:sp>
      <p:sp>
        <p:nvSpPr>
          <p:cNvPr id="5" name="Espace réservé du pied de page 4">
            <a:extLst>
              <a:ext uri="{FF2B5EF4-FFF2-40B4-BE49-F238E27FC236}">
                <a16:creationId xmlns:a16="http://schemas.microsoft.com/office/drawing/2014/main" id="{C76B645D-16F5-4DE7-85F5-F763D60AD872}"/>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14491563-2A9A-4E7E-B7F5-EC79F218EA41}"/>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1716293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DC971D-4214-423E-A508-DAAF69BDE672}"/>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CC5202C8-5514-42CE-A852-AB8ADCEBA17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05A6396B-2076-4453-A8F8-7909A8C1F2C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BAA12A66-F196-44A2-B014-191E82B1BBA4}"/>
              </a:ext>
            </a:extLst>
          </p:cNvPr>
          <p:cNvSpPr>
            <a:spLocks noGrp="1"/>
          </p:cNvSpPr>
          <p:nvPr>
            <p:ph type="dt" sz="half" idx="10"/>
          </p:nvPr>
        </p:nvSpPr>
        <p:spPr/>
        <p:txBody>
          <a:bodyPr/>
          <a:lstStyle/>
          <a:p>
            <a:fld id="{DEA78257-B309-4327-83FB-8C173DEF2D35}" type="datetime1">
              <a:rPr lang="fr-BE" smtClean="0"/>
              <a:t>22-04-22</a:t>
            </a:fld>
            <a:endParaRPr lang="fr-BE"/>
          </a:p>
        </p:txBody>
      </p:sp>
      <p:sp>
        <p:nvSpPr>
          <p:cNvPr id="6" name="Espace réservé du pied de page 5">
            <a:extLst>
              <a:ext uri="{FF2B5EF4-FFF2-40B4-BE49-F238E27FC236}">
                <a16:creationId xmlns:a16="http://schemas.microsoft.com/office/drawing/2014/main" id="{443E5A1F-6941-4909-AB07-3C8087ECE711}"/>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C7B524A8-CD3D-4E52-8C00-107AE72AF0A5}"/>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2944308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1C0025-E5C6-4C56-AB41-72BB2D3832C6}"/>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2D0742F8-31C1-4795-96DC-05E94CD8CA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2AD7369-4B2B-4705-A679-3722FD12652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2CB24E38-C8F9-45E3-A22A-6AA127FB8B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240052F-3816-4931-B9CD-E59AFF0B672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B074EFB1-3560-4C4D-BB0C-F3D83DDF7844}"/>
              </a:ext>
            </a:extLst>
          </p:cNvPr>
          <p:cNvSpPr>
            <a:spLocks noGrp="1"/>
          </p:cNvSpPr>
          <p:nvPr>
            <p:ph type="dt" sz="half" idx="10"/>
          </p:nvPr>
        </p:nvSpPr>
        <p:spPr/>
        <p:txBody>
          <a:bodyPr/>
          <a:lstStyle/>
          <a:p>
            <a:fld id="{7C864FA7-5043-4B1B-BC2A-70BF470BBD55}" type="datetime1">
              <a:rPr lang="fr-BE" smtClean="0"/>
              <a:t>22-04-22</a:t>
            </a:fld>
            <a:endParaRPr lang="fr-BE"/>
          </a:p>
        </p:txBody>
      </p:sp>
      <p:sp>
        <p:nvSpPr>
          <p:cNvPr id="8" name="Espace réservé du pied de page 7">
            <a:extLst>
              <a:ext uri="{FF2B5EF4-FFF2-40B4-BE49-F238E27FC236}">
                <a16:creationId xmlns:a16="http://schemas.microsoft.com/office/drawing/2014/main" id="{2A53ACD9-FCC2-4F69-B043-C15DE6C73584}"/>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E7ECB3AE-8CDB-4E0D-8B42-AA90078E6BFA}"/>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35599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6F6E25-7AE2-4639-A623-BC514DAEFA1F}"/>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ABA230BC-B916-47D2-B88A-F1B4E743E31C}"/>
              </a:ext>
            </a:extLst>
          </p:cNvPr>
          <p:cNvSpPr>
            <a:spLocks noGrp="1"/>
          </p:cNvSpPr>
          <p:nvPr>
            <p:ph type="dt" sz="half" idx="10"/>
          </p:nvPr>
        </p:nvSpPr>
        <p:spPr/>
        <p:txBody>
          <a:bodyPr/>
          <a:lstStyle/>
          <a:p>
            <a:fld id="{7BEA0F34-84E0-4C8B-9C16-064B61882C85}" type="datetime1">
              <a:rPr lang="fr-BE" smtClean="0"/>
              <a:t>22-04-22</a:t>
            </a:fld>
            <a:endParaRPr lang="fr-BE"/>
          </a:p>
        </p:txBody>
      </p:sp>
      <p:sp>
        <p:nvSpPr>
          <p:cNvPr id="4" name="Espace réservé du pied de page 3">
            <a:extLst>
              <a:ext uri="{FF2B5EF4-FFF2-40B4-BE49-F238E27FC236}">
                <a16:creationId xmlns:a16="http://schemas.microsoft.com/office/drawing/2014/main" id="{F8376D78-4B00-4522-92EE-5843629E46E3}"/>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12EB9349-3E06-441B-8484-0798B3414EA6}"/>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314677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44DEA19-11B5-4B4D-BFB8-8B1C26FD8BA5}"/>
              </a:ext>
            </a:extLst>
          </p:cNvPr>
          <p:cNvSpPr>
            <a:spLocks noGrp="1"/>
          </p:cNvSpPr>
          <p:nvPr>
            <p:ph type="dt" sz="half" idx="10"/>
          </p:nvPr>
        </p:nvSpPr>
        <p:spPr/>
        <p:txBody>
          <a:bodyPr/>
          <a:lstStyle/>
          <a:p>
            <a:fld id="{E799C130-0345-4886-A6B4-89A2E18FFAC1}" type="datetime1">
              <a:rPr lang="fr-BE" smtClean="0"/>
              <a:t>22-04-22</a:t>
            </a:fld>
            <a:endParaRPr lang="fr-BE"/>
          </a:p>
        </p:txBody>
      </p:sp>
      <p:sp>
        <p:nvSpPr>
          <p:cNvPr id="3" name="Espace réservé du pied de page 2">
            <a:extLst>
              <a:ext uri="{FF2B5EF4-FFF2-40B4-BE49-F238E27FC236}">
                <a16:creationId xmlns:a16="http://schemas.microsoft.com/office/drawing/2014/main" id="{58E3DAA1-576A-4780-9E2F-C4A0F1C72B29}"/>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E3B57950-2F48-4D74-88F0-047F5A0A168C}"/>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3899402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10ED12-2858-4162-90EC-EA65ABC76FD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85BD29B4-8B94-4216-A2EF-392F0A3753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7C157F8F-C3C7-43B7-9A08-D4B9F458FF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41EA873-9DA2-47C1-B48B-749BAACA14EF}"/>
              </a:ext>
            </a:extLst>
          </p:cNvPr>
          <p:cNvSpPr>
            <a:spLocks noGrp="1"/>
          </p:cNvSpPr>
          <p:nvPr>
            <p:ph type="dt" sz="half" idx="10"/>
          </p:nvPr>
        </p:nvSpPr>
        <p:spPr/>
        <p:txBody>
          <a:bodyPr/>
          <a:lstStyle/>
          <a:p>
            <a:fld id="{FDEC1C01-005F-442B-88C3-D0EECF080C61}" type="datetime1">
              <a:rPr lang="fr-BE" smtClean="0"/>
              <a:t>22-04-22</a:t>
            </a:fld>
            <a:endParaRPr lang="fr-BE"/>
          </a:p>
        </p:txBody>
      </p:sp>
      <p:sp>
        <p:nvSpPr>
          <p:cNvPr id="6" name="Espace réservé du pied de page 5">
            <a:extLst>
              <a:ext uri="{FF2B5EF4-FFF2-40B4-BE49-F238E27FC236}">
                <a16:creationId xmlns:a16="http://schemas.microsoft.com/office/drawing/2014/main" id="{5404DA1B-6156-4163-A0F0-9CC4C03D8A93}"/>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3598541E-0461-49A0-AB63-106561E24ACF}"/>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2595890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F0D263-CCDF-499E-A0A6-FD7B88C7DF8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BE8B4E45-E6EA-4E2D-8F37-D8265EAAC4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4176F6C9-1086-4D1C-A5EE-954F704FF9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4AC9D29-5008-455B-AA3E-2C11C37C4780}"/>
              </a:ext>
            </a:extLst>
          </p:cNvPr>
          <p:cNvSpPr>
            <a:spLocks noGrp="1"/>
          </p:cNvSpPr>
          <p:nvPr>
            <p:ph type="dt" sz="half" idx="10"/>
          </p:nvPr>
        </p:nvSpPr>
        <p:spPr/>
        <p:txBody>
          <a:bodyPr/>
          <a:lstStyle/>
          <a:p>
            <a:fld id="{015F40CF-883C-494A-B608-11D0416CED92}" type="datetime1">
              <a:rPr lang="fr-BE" smtClean="0"/>
              <a:t>22-04-22</a:t>
            </a:fld>
            <a:endParaRPr lang="fr-BE"/>
          </a:p>
        </p:txBody>
      </p:sp>
      <p:sp>
        <p:nvSpPr>
          <p:cNvPr id="6" name="Espace réservé du pied de page 5">
            <a:extLst>
              <a:ext uri="{FF2B5EF4-FFF2-40B4-BE49-F238E27FC236}">
                <a16:creationId xmlns:a16="http://schemas.microsoft.com/office/drawing/2014/main" id="{C962D7D4-CF5D-4C04-A478-37AE1E6DD2D2}"/>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D0E8AF11-5DD6-4C21-ADBD-969CDDE27A74}"/>
              </a:ext>
            </a:extLst>
          </p:cNvPr>
          <p:cNvSpPr>
            <a:spLocks noGrp="1"/>
          </p:cNvSpPr>
          <p:nvPr>
            <p:ph type="sldNum" sz="quarter" idx="12"/>
          </p:nvPr>
        </p:nvSpPr>
        <p:spPr/>
        <p:txBody>
          <a:bodyPr/>
          <a:lstStyle/>
          <a:p>
            <a:fld id="{B22B6D6A-1B0F-483C-B9AB-5C702BFD9A06}" type="slidenum">
              <a:rPr lang="fr-BE" smtClean="0"/>
              <a:t>‹N°›</a:t>
            </a:fld>
            <a:endParaRPr lang="fr-BE"/>
          </a:p>
        </p:txBody>
      </p:sp>
    </p:spTree>
    <p:extLst>
      <p:ext uri="{BB962C8B-B14F-4D97-AF65-F5344CB8AC3E}">
        <p14:creationId xmlns:p14="http://schemas.microsoft.com/office/powerpoint/2010/main" val="1878836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92265C7-775F-4C88-B23C-8644B94DB7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8CC3088B-7B4C-4085-9EA0-0EAC5D2CBF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20D7F82-0FC4-4698-A0F5-2FC21BC3DF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CAD2D-9A8C-4DD6-9FE5-451E850AF24D}" type="datetime1">
              <a:rPr lang="fr-BE" smtClean="0"/>
              <a:t>22-04-22</a:t>
            </a:fld>
            <a:endParaRPr lang="fr-BE"/>
          </a:p>
        </p:txBody>
      </p:sp>
      <p:sp>
        <p:nvSpPr>
          <p:cNvPr id="5" name="Espace réservé du pied de page 4">
            <a:extLst>
              <a:ext uri="{FF2B5EF4-FFF2-40B4-BE49-F238E27FC236}">
                <a16:creationId xmlns:a16="http://schemas.microsoft.com/office/drawing/2014/main" id="{802FB91B-CCA8-4D57-885F-D2AC777D40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1DA97985-6D13-4E53-8B19-F74CA57ABD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2B6D6A-1B0F-483C-B9AB-5C702BFD9A06}" type="slidenum">
              <a:rPr lang="fr-BE" smtClean="0"/>
              <a:t>‹N°›</a:t>
            </a:fld>
            <a:endParaRPr lang="fr-BE"/>
          </a:p>
        </p:txBody>
      </p:sp>
    </p:spTree>
    <p:extLst>
      <p:ext uri="{BB962C8B-B14F-4D97-AF65-F5344CB8AC3E}">
        <p14:creationId xmlns:p14="http://schemas.microsoft.com/office/powerpoint/2010/main" val="3251545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4.xml"/><Relationship Id="rId1" Type="http://schemas.openxmlformats.org/officeDocument/2006/relationships/slideLayout" Target="../slideLayouts/slideLayout7.xml"/><Relationship Id="rId4" Type="http://schemas.openxmlformats.org/officeDocument/2006/relationships/hyperlink" Target="https://www.leforem.be/entreprises/aides-financieres-aides-promotion-emploi.html" TargetMode="External"/></Relationships>
</file>

<file path=ppt/slides/_rels/slide7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s.rixhon@avocat.be"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7CDDDD-FFAF-4B74-B6FB-612081396177}"/>
              </a:ext>
            </a:extLst>
          </p:cNvPr>
          <p:cNvSpPr>
            <a:spLocks noGrp="1"/>
          </p:cNvSpPr>
          <p:nvPr>
            <p:ph type="ctrTitle"/>
          </p:nvPr>
        </p:nvSpPr>
        <p:spPr>
          <a:xfrm>
            <a:off x="5178282" y="66563"/>
            <a:ext cx="9116602" cy="2345072"/>
          </a:xfrm>
        </p:spPr>
        <p:txBody>
          <a:bodyPr>
            <a:normAutofit/>
          </a:bodyPr>
          <a:lstStyle/>
          <a:p>
            <a:br>
              <a:rPr lang="fr-BE" sz="4400" b="1" dirty="0">
                <a:latin typeface="+mn-lt"/>
              </a:rPr>
            </a:br>
            <a:r>
              <a:rPr lang="fr-FR" sz="2800" b="1" dirty="0">
                <a:latin typeface="+mn-lt"/>
              </a:rPr>
              <a:t>Module 3 : </a:t>
            </a:r>
            <a:br>
              <a:rPr lang="fr-FR" sz="2800" b="1" dirty="0">
                <a:latin typeface="+mn-lt"/>
              </a:rPr>
            </a:br>
            <a:r>
              <a:rPr lang="fr-FR" sz="2800" b="1" dirty="0">
                <a:latin typeface="+mn-lt"/>
              </a:rPr>
              <a:t>« Les pouvoirs publics » </a:t>
            </a:r>
            <a:endParaRPr lang="fr-BE" sz="4000" b="1" dirty="0">
              <a:latin typeface="+mn-lt"/>
            </a:endParaRPr>
          </a:p>
        </p:txBody>
      </p:sp>
      <p:sp>
        <p:nvSpPr>
          <p:cNvPr id="3" name="Sous-titre 2">
            <a:extLst>
              <a:ext uri="{FF2B5EF4-FFF2-40B4-BE49-F238E27FC236}">
                <a16:creationId xmlns:a16="http://schemas.microsoft.com/office/drawing/2014/main" id="{2A4FDEAF-CAAF-4B3C-947A-8C7F4C8CC16A}"/>
              </a:ext>
            </a:extLst>
          </p:cNvPr>
          <p:cNvSpPr>
            <a:spLocks noGrp="1"/>
          </p:cNvSpPr>
          <p:nvPr>
            <p:ph type="subTitle" idx="1"/>
          </p:nvPr>
        </p:nvSpPr>
        <p:spPr>
          <a:xfrm>
            <a:off x="3878408" y="5618901"/>
            <a:ext cx="11716349" cy="646332"/>
          </a:xfrm>
        </p:spPr>
        <p:txBody>
          <a:bodyPr>
            <a:noAutofit/>
          </a:bodyPr>
          <a:lstStyle/>
          <a:p>
            <a:r>
              <a:rPr lang="fr-FR" sz="2800" b="1" i="1" dirty="0">
                <a:solidFill>
                  <a:prstClr val="black"/>
                </a:solidFill>
                <a:ea typeface="+mj-ea"/>
                <a:cs typeface="+mj-cs"/>
              </a:rPr>
              <a:t>Certificat d’université en </a:t>
            </a:r>
          </a:p>
          <a:p>
            <a:r>
              <a:rPr lang="fr-FR" sz="2800" b="1" i="1" dirty="0">
                <a:solidFill>
                  <a:prstClr val="black"/>
                </a:solidFill>
                <a:ea typeface="+mj-ea"/>
                <a:cs typeface="+mj-cs"/>
              </a:rPr>
              <a:t>Management des ASBL </a:t>
            </a:r>
            <a:endParaRPr lang="fr-BE" sz="2800" b="1" i="1" dirty="0">
              <a:solidFill>
                <a:prstClr val="black"/>
              </a:solidFill>
              <a:ea typeface="+mj-ea"/>
              <a:cs typeface="+mj-cs"/>
            </a:endParaRPr>
          </a:p>
          <a:p>
            <a:endParaRPr lang="fr-BE" sz="2000" i="1" dirty="0"/>
          </a:p>
        </p:txBody>
      </p:sp>
      <p:sp>
        <p:nvSpPr>
          <p:cNvPr id="4" name="ZoneTexte 3">
            <a:extLst>
              <a:ext uri="{FF2B5EF4-FFF2-40B4-BE49-F238E27FC236}">
                <a16:creationId xmlns:a16="http://schemas.microsoft.com/office/drawing/2014/main" id="{216B795E-9955-4AB7-B709-E463BC901103}"/>
              </a:ext>
            </a:extLst>
          </p:cNvPr>
          <p:cNvSpPr txBox="1"/>
          <p:nvPr/>
        </p:nvSpPr>
        <p:spPr>
          <a:xfrm>
            <a:off x="1764443" y="4541683"/>
            <a:ext cx="8883721"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BE" sz="3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32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815749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BE" dirty="0"/>
              <a:t>Qu’est-ce que les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10</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10</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Qu’est-ce que les pouvoirs publics ?</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73921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Introduction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Notion de personne juridique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Notion de personne publique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Autres acteurs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496554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11</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11</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juridique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1179810"/>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Les personnes physiques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BE" dirty="0">
                <a:solidFill>
                  <a:prstClr val="black">
                    <a:lumMod val="75000"/>
                    <a:lumOff val="25000"/>
                  </a:prstClr>
                </a:solidFill>
                <a:latin typeface="Trebuchet MS" panose="020B0603020202020204"/>
              </a:rPr>
              <a:t>Les personnes morales</a:t>
            </a:r>
          </a:p>
        </p:txBody>
      </p:sp>
    </p:spTree>
    <p:extLst>
      <p:ext uri="{BB962C8B-B14F-4D97-AF65-F5344CB8AC3E}">
        <p14:creationId xmlns:p14="http://schemas.microsoft.com/office/powerpoint/2010/main" val="3241893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12</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12</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juridique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158504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Les personnes physiques</a:t>
            </a:r>
          </a:p>
          <a:p>
            <a:pPr marL="742950" lvl="1" indent="-285750" defTabSz="457200">
              <a:spcBef>
                <a:spcPts val="1000"/>
              </a:spcBef>
              <a:buClr>
                <a:srgbClr val="D34817"/>
              </a:buClr>
              <a:buSzPct val="80000"/>
              <a:buFont typeface="Wingdings" panose="05000000000000000000" pitchFamily="2" charset="2"/>
              <a:buChar char="ü"/>
              <a:defRPr/>
            </a:pPr>
            <a:r>
              <a:rPr lang="fr-BE" dirty="0">
                <a:solidFill>
                  <a:prstClr val="black">
                    <a:lumMod val="75000"/>
                    <a:lumOff val="25000"/>
                  </a:prstClr>
                </a:solidFill>
                <a:latin typeface="Trebuchet MS" panose="020B0603020202020204"/>
              </a:rPr>
              <a:t>Naissance</a:t>
            </a:r>
          </a:p>
          <a:p>
            <a:pPr marL="742950" lvl="1" indent="-285750" defTabSz="457200">
              <a:spcBef>
                <a:spcPts val="1000"/>
              </a:spcBef>
              <a:buClr>
                <a:srgbClr val="D34817"/>
              </a:buClr>
              <a:buSzPct val="80000"/>
              <a:buFont typeface="Wingdings" panose="05000000000000000000" pitchFamily="2" charset="2"/>
              <a:buChar char="ü"/>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Vie</a:t>
            </a:r>
          </a:p>
          <a:p>
            <a:pPr marL="742950" lvl="1" indent="-285750" defTabSz="457200">
              <a:spcBef>
                <a:spcPts val="1000"/>
              </a:spcBef>
              <a:buClr>
                <a:srgbClr val="D34817"/>
              </a:buClr>
              <a:buSzPct val="80000"/>
              <a:buFont typeface="Wingdings" panose="05000000000000000000" pitchFamily="2" charset="2"/>
              <a:buChar char="ü"/>
              <a:defRPr/>
            </a:pPr>
            <a:r>
              <a:rPr lang="fr-BE" dirty="0">
                <a:solidFill>
                  <a:prstClr val="black">
                    <a:lumMod val="75000"/>
                    <a:lumOff val="25000"/>
                  </a:prstClr>
                </a:solidFill>
                <a:latin typeface="Trebuchet MS" panose="020B0603020202020204"/>
              </a:rPr>
              <a:t>mort</a:t>
            </a:r>
            <a:endPar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47922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13</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13</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juridique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158504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Les personnes morales</a:t>
            </a:r>
          </a:p>
          <a:p>
            <a:pPr marL="742950" lvl="1" indent="-285750" defTabSz="457200">
              <a:spcBef>
                <a:spcPts val="1000"/>
              </a:spcBef>
              <a:buClr>
                <a:srgbClr val="D34817"/>
              </a:buClr>
              <a:buSzPct val="80000"/>
              <a:buFont typeface="Wingdings" panose="05000000000000000000" pitchFamily="2" charset="2"/>
              <a:buChar char="ü"/>
              <a:defRPr/>
            </a:pPr>
            <a:r>
              <a:rPr lang="fr-BE" dirty="0">
                <a:solidFill>
                  <a:prstClr val="black">
                    <a:lumMod val="75000"/>
                    <a:lumOff val="25000"/>
                  </a:prstClr>
                </a:solidFill>
                <a:latin typeface="Trebuchet MS" panose="020B0603020202020204"/>
              </a:rPr>
              <a:t>Naissance : par la loi</a:t>
            </a:r>
          </a:p>
          <a:p>
            <a:pPr marL="742950" lvl="1" indent="-285750" defTabSz="457200">
              <a:spcBef>
                <a:spcPts val="1000"/>
              </a:spcBef>
              <a:buClr>
                <a:srgbClr val="D34817"/>
              </a:buClr>
              <a:buSzPct val="80000"/>
              <a:buFont typeface="Wingdings" panose="05000000000000000000" pitchFamily="2" charset="2"/>
              <a:buChar char="ü"/>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Vie</a:t>
            </a:r>
          </a:p>
          <a:p>
            <a:pPr marL="742950" lvl="1" indent="-285750" defTabSz="457200">
              <a:spcBef>
                <a:spcPts val="1000"/>
              </a:spcBef>
              <a:buClr>
                <a:srgbClr val="D34817"/>
              </a:buClr>
              <a:buSzPct val="80000"/>
              <a:buFont typeface="Wingdings" panose="05000000000000000000" pitchFamily="2" charset="2"/>
              <a:buChar char="ü"/>
              <a:defRPr/>
            </a:pPr>
            <a:r>
              <a:rPr lang="fr-BE" dirty="0">
                <a:solidFill>
                  <a:prstClr val="black">
                    <a:lumMod val="75000"/>
                    <a:lumOff val="25000"/>
                  </a:prstClr>
                </a:solidFill>
                <a:latin typeface="Trebuchet MS" panose="020B0603020202020204"/>
              </a:rPr>
              <a:t>mort</a:t>
            </a:r>
            <a:endPar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820447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14</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14</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016484"/>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hiérarchie des normes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Constitution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Loi -  décrets (- ordonnances)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Arrêtés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Autres normes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droit international</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contrats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quid des décisions adoptées par </a:t>
            </a:r>
            <a:r>
              <a:rPr kumimoji="0" lang="fr-FR" sz="18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Actiris</a:t>
            </a: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a:t>
            </a:r>
          </a:p>
        </p:txBody>
      </p:sp>
      <p:sp>
        <p:nvSpPr>
          <p:cNvPr id="9" name="Triangle isocèle 8">
            <a:extLst>
              <a:ext uri="{FF2B5EF4-FFF2-40B4-BE49-F238E27FC236}">
                <a16:creationId xmlns:a16="http://schemas.microsoft.com/office/drawing/2014/main" id="{F969DBF9-31EE-4C73-87FD-F136E702B3ED}"/>
              </a:ext>
            </a:extLst>
          </p:cNvPr>
          <p:cNvSpPr/>
          <p:nvPr/>
        </p:nvSpPr>
        <p:spPr>
          <a:xfrm>
            <a:off x="5850294" y="1007706"/>
            <a:ext cx="5141167" cy="371307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0" name="Espace réservé du pied de page 1">
            <a:extLst>
              <a:ext uri="{FF2B5EF4-FFF2-40B4-BE49-F238E27FC236}">
                <a16:creationId xmlns:a16="http://schemas.microsoft.com/office/drawing/2014/main" id="{95D6C6DE-C82B-4F2F-9D4E-257768FCF34A}"/>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Tree>
    <p:extLst>
      <p:ext uri="{BB962C8B-B14F-4D97-AF65-F5344CB8AC3E}">
        <p14:creationId xmlns:p14="http://schemas.microsoft.com/office/powerpoint/2010/main" val="1084440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15</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15</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juridique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199028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 patrimoine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 capacité (essentiellement contractuelle)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L’action en justice</a:t>
            </a:r>
          </a:p>
        </p:txBody>
      </p:sp>
    </p:spTree>
    <p:extLst>
      <p:ext uri="{BB962C8B-B14F-4D97-AF65-F5344CB8AC3E}">
        <p14:creationId xmlns:p14="http://schemas.microsoft.com/office/powerpoint/2010/main" val="1183121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16</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16</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juridique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139047"/>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Article 3.35 du Code civil : Le patrimoine d'une personne est l'universalité de droit comprenant l'ensemble de ses biens et obligations, présents et à venir.</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Toute personne physique ou morale a un et, sauf si la loi en dispose autrement, un seul patrimoine.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Attention, en droit, le « patrimoine » n'est pas un contenu mais un contenant, c'est un petit sac juridique qui contient des droits et des obligations.</a:t>
            </a:r>
          </a:p>
        </p:txBody>
      </p:sp>
    </p:spTree>
    <p:extLst>
      <p:ext uri="{BB962C8B-B14F-4D97-AF65-F5344CB8AC3E}">
        <p14:creationId xmlns:p14="http://schemas.microsoft.com/office/powerpoint/2010/main" val="3958388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17</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17</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juridique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800767"/>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Les personnes morales ont besoin d’organes</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Autres personnes juridiques (physique ou morale)</a:t>
            </a: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Distinction entre la gestion et la représentation</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Délégation</a:t>
            </a: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742950" lvl="1" indent="-285750" defTabSz="457200">
              <a:spcBef>
                <a:spcPts val="1000"/>
              </a:spcBef>
              <a:buClr>
                <a:srgbClr val="D34817"/>
              </a:buClr>
              <a:buSzPct val="80000"/>
              <a:buFont typeface="Wingdings" panose="05000000000000000000" pitchFamily="2" charset="2"/>
              <a:buChar char="ü"/>
              <a:defRPr/>
            </a:pPr>
            <a:endPar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30163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BE" dirty="0"/>
              <a:t>Qu’est-ce que les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18</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18</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Qu’est-ce que les pouvoirs publics ?</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73921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Introduction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Notion de personne juridique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Notion de personne publique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Autres acteurs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690915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19</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19</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publique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10396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Les personnes publiques sont un type de personne morale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Il n'y a donc pas de personne physique de droit public (Ministres ? Roi ? Agents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Attention : la notion de personne publique n'épuise pas la notion des administrations ou du pouvoir exécutif (cf. autres acteurs publics)</a:t>
            </a:r>
          </a:p>
        </p:txBody>
      </p:sp>
      <p:sp>
        <p:nvSpPr>
          <p:cNvPr id="6" name="Ellipse 5">
            <a:extLst>
              <a:ext uri="{FF2B5EF4-FFF2-40B4-BE49-F238E27FC236}">
                <a16:creationId xmlns:a16="http://schemas.microsoft.com/office/drawing/2014/main" id="{11710CB7-600F-419B-A86C-0BF13EDE335E}"/>
              </a:ext>
            </a:extLst>
          </p:cNvPr>
          <p:cNvSpPr/>
          <p:nvPr/>
        </p:nvSpPr>
        <p:spPr>
          <a:xfrm>
            <a:off x="2435290" y="2351314"/>
            <a:ext cx="2967134" cy="29111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t>Personnes physiques</a:t>
            </a:r>
          </a:p>
          <a:p>
            <a:pPr algn="ctr"/>
            <a:endParaRPr lang="fr-BE" dirty="0"/>
          </a:p>
          <a:p>
            <a:pPr algn="ctr"/>
            <a:endParaRPr lang="fr-BE" dirty="0"/>
          </a:p>
          <a:p>
            <a:pPr algn="ctr"/>
            <a:endParaRPr lang="fr-BE" dirty="0"/>
          </a:p>
          <a:p>
            <a:pPr algn="ctr"/>
            <a:r>
              <a:rPr lang="fr-BE" dirty="0"/>
              <a:t>Personnes morales</a:t>
            </a:r>
          </a:p>
        </p:txBody>
      </p:sp>
    </p:spTree>
    <p:extLst>
      <p:ext uri="{BB962C8B-B14F-4D97-AF65-F5344CB8AC3E}">
        <p14:creationId xmlns:p14="http://schemas.microsoft.com/office/powerpoint/2010/main" val="299776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Espace réservé du pied de page 4">
            <a:extLst>
              <a:ext uri="{FF2B5EF4-FFF2-40B4-BE49-F238E27FC236}">
                <a16:creationId xmlns:a16="http://schemas.microsoft.com/office/drawing/2014/main" id="{0D0D41E6-BAB0-4C4F-AAE2-5726853FD81B}"/>
              </a:ext>
            </a:extLst>
          </p:cNvPr>
          <p:cNvSpPr>
            <a:spLocks noGrp="1"/>
          </p:cNvSpPr>
          <p:nvPr>
            <p:ph type="ftr" sz="quarter" idx="11"/>
          </p:nvPr>
        </p:nvSpPr>
        <p:spPr>
          <a:xfrm>
            <a:off x="457200" y="6032501"/>
            <a:ext cx="11353800" cy="651658"/>
          </a:xfrm>
        </p:spPr>
        <p:txBody>
          <a:bodyPr/>
          <a:lstStyle/>
          <a:p>
            <a:endParaRPr lang="fr-BE" dirty="0"/>
          </a:p>
        </p:txBody>
      </p:sp>
      <p:sp>
        <p:nvSpPr>
          <p:cNvPr id="6" name="Espace réservé du numéro de diapositive 5">
            <a:extLst>
              <a:ext uri="{FF2B5EF4-FFF2-40B4-BE49-F238E27FC236}">
                <a16:creationId xmlns:a16="http://schemas.microsoft.com/office/drawing/2014/main" id="{FCD09556-85FF-4ACF-8A01-7151F9436D61}"/>
              </a:ext>
            </a:extLst>
          </p:cNvPr>
          <p:cNvSpPr>
            <a:spLocks noGrp="1"/>
          </p:cNvSpPr>
          <p:nvPr>
            <p:ph type="sldNum" sz="quarter" idx="12"/>
          </p:nvPr>
        </p:nvSpPr>
        <p:spPr>
          <a:xfrm>
            <a:off x="10923225" y="6175767"/>
            <a:ext cx="811575" cy="365125"/>
          </a:xfrm>
          <a:solidFill>
            <a:srgbClr val="77B64A"/>
          </a:solidFill>
        </p:spPr>
        <p:txBody>
          <a:bodyPr/>
          <a:lstStyle/>
          <a:p>
            <a:pPr algn="ctr"/>
            <a:fld id="{5FFF8E33-DA33-43C4-91FD-3C1F0F57DE39}" type="slidenum">
              <a:rPr lang="fr-BE" sz="1600" b="1" smtClean="0">
                <a:solidFill>
                  <a:schemeClr val="bg1"/>
                </a:solidFill>
              </a:rPr>
              <a:pPr algn="ctr"/>
              <a:t>2</a:t>
            </a:fld>
            <a:endParaRPr lang="fr-BE" sz="1600" b="1" dirty="0">
              <a:solidFill>
                <a:schemeClr val="bg1"/>
              </a:solidFill>
            </a:endParaRPr>
          </a:p>
        </p:txBody>
      </p:sp>
      <p:pic>
        <p:nvPicPr>
          <p:cNvPr id="7" name="Image 6">
            <a:extLst>
              <a:ext uri="{FF2B5EF4-FFF2-40B4-BE49-F238E27FC236}">
                <a16:creationId xmlns:a16="http://schemas.microsoft.com/office/drawing/2014/main" id="{CDBA9D32-D2C6-4F03-860C-C5226124D75C}"/>
              </a:ext>
            </a:extLst>
          </p:cNvPr>
          <p:cNvPicPr>
            <a:picLocks noChangeAspect="1"/>
          </p:cNvPicPr>
          <p:nvPr/>
        </p:nvPicPr>
        <p:blipFill>
          <a:blip r:embed="rId3"/>
          <a:stretch>
            <a:fillRect/>
          </a:stretch>
        </p:blipFill>
        <p:spPr>
          <a:xfrm>
            <a:off x="5215788" y="2230900"/>
            <a:ext cx="1760424" cy="1413543"/>
          </a:xfrm>
          <a:prstGeom prst="rect">
            <a:avLst/>
          </a:prstGeom>
        </p:spPr>
      </p:pic>
      <p:sp>
        <p:nvSpPr>
          <p:cNvPr id="9" name="ZoneTexte 8">
            <a:extLst>
              <a:ext uri="{FF2B5EF4-FFF2-40B4-BE49-F238E27FC236}">
                <a16:creationId xmlns:a16="http://schemas.microsoft.com/office/drawing/2014/main" id="{43897346-9559-4036-B1DB-E8629C894E68}"/>
              </a:ext>
            </a:extLst>
          </p:cNvPr>
          <p:cNvSpPr txBox="1"/>
          <p:nvPr/>
        </p:nvSpPr>
        <p:spPr>
          <a:xfrm>
            <a:off x="419100" y="428178"/>
            <a:ext cx="11353800" cy="5016758"/>
          </a:xfrm>
          <a:prstGeom prst="rect">
            <a:avLst/>
          </a:prstGeom>
          <a:noFill/>
        </p:spPr>
        <p:txBody>
          <a:bodyPr wrap="square" rtlCol="0">
            <a:spAutoFit/>
          </a:bodyPr>
          <a:lstStyle/>
          <a:p>
            <a:pPr algn="ctr"/>
            <a:endParaRPr lang="fr-BE" sz="2800" b="1" dirty="0">
              <a:solidFill>
                <a:srgbClr val="77B64A"/>
              </a:solidFill>
            </a:endParaRPr>
          </a:p>
          <a:p>
            <a:pPr algn="ctr"/>
            <a:r>
              <a:rPr lang="fr-BE" sz="3200" b="1" dirty="0">
                <a:solidFill>
                  <a:srgbClr val="77B64A"/>
                </a:solidFill>
              </a:rPr>
              <a:t>Stéphane Rixhon</a:t>
            </a:r>
          </a:p>
          <a:p>
            <a:pPr algn="ctr"/>
            <a:endParaRPr lang="fr-BE" sz="3200" b="1" dirty="0">
              <a:solidFill>
                <a:srgbClr val="77B64A"/>
              </a:solidFill>
            </a:endParaRPr>
          </a:p>
          <a:p>
            <a:pPr algn="ctr"/>
            <a:endParaRPr lang="fr-BE" sz="3200" b="1" dirty="0">
              <a:solidFill>
                <a:srgbClr val="77B64A"/>
              </a:solidFill>
            </a:endParaRPr>
          </a:p>
          <a:p>
            <a:pPr algn="ctr"/>
            <a:endParaRPr lang="fr-BE" sz="3200" b="1" dirty="0">
              <a:solidFill>
                <a:srgbClr val="77B64A"/>
              </a:solidFill>
            </a:endParaRPr>
          </a:p>
          <a:p>
            <a:pPr algn="ctr"/>
            <a:endParaRPr lang="fr-BE" sz="3200" b="1" dirty="0">
              <a:solidFill>
                <a:srgbClr val="77B64A"/>
              </a:solidFill>
            </a:endParaRPr>
          </a:p>
          <a:p>
            <a:pPr algn="ctr"/>
            <a:endParaRPr lang="fr-BE" sz="2800" dirty="0"/>
          </a:p>
          <a:p>
            <a:pPr algn="ctr"/>
            <a:endParaRPr lang="fr-BE" sz="2800" dirty="0"/>
          </a:p>
          <a:p>
            <a:pPr algn="ctr"/>
            <a:r>
              <a:rPr lang="fr-BE" sz="2800" dirty="0"/>
              <a:t>Avocat au Barreau de Bruxelles</a:t>
            </a:r>
          </a:p>
          <a:p>
            <a:pPr algn="ctr"/>
            <a:endParaRPr lang="fr-BE" sz="2000" dirty="0"/>
          </a:p>
          <a:p>
            <a:pPr algn="ctr"/>
            <a:endParaRPr lang="fr-BE" sz="2800" b="1" dirty="0">
              <a:solidFill>
                <a:srgbClr val="77B64A"/>
              </a:solidFill>
            </a:endParaRPr>
          </a:p>
        </p:txBody>
      </p:sp>
    </p:spTree>
    <p:extLst>
      <p:ext uri="{BB962C8B-B14F-4D97-AF65-F5344CB8AC3E}">
        <p14:creationId xmlns:p14="http://schemas.microsoft.com/office/powerpoint/2010/main" val="1695542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20</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20</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publique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923330"/>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Une personne morale de droit public est « une création de la puissance souveraine qui en lui confiant la personnalité civile, la dote d’un patrimoine distinct en vue d’un service public et des fins supérieures qu’il se propose d’atteindre » : Cass., 26 avril 1894, Pas., 1894, I, 188.</a:t>
            </a:r>
          </a:p>
        </p:txBody>
      </p:sp>
    </p:spTree>
    <p:extLst>
      <p:ext uri="{BB962C8B-B14F-4D97-AF65-F5344CB8AC3E}">
        <p14:creationId xmlns:p14="http://schemas.microsoft.com/office/powerpoint/2010/main" val="4172979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42467"/>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21</a:t>
            </a:fld>
            <a:endParaRPr lang="fr-BE" dirty="0"/>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21</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42172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Cass.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Cour de cassation c'est à dire la plus haute juridiction judiciaire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Voir aussi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 </a:t>
            </a:r>
            <a:r>
              <a:rPr kumimoji="0" lang="fr-FR" sz="18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const</a:t>
            </a: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et C. </a:t>
            </a:r>
            <a:r>
              <a:rPr kumimoji="0" lang="fr-FR" sz="18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arb</a:t>
            </a: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244084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22</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22</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42172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Liège, Mons, Anvers, Gand, Bruxelles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 trav.</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Trib. </a:t>
            </a:r>
            <a:r>
              <a:rPr kumimoji="0" lang="fr-FR" sz="18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Civ</a:t>
            </a: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Trib. </a:t>
            </a:r>
            <a:r>
              <a:rPr kumimoji="0" lang="fr-FR" sz="18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Entr</a:t>
            </a: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J.P et Trib. Police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
        <p:nvSpPr>
          <p:cNvPr id="9" name="Espace réservé du pied de page 1">
            <a:extLst>
              <a:ext uri="{FF2B5EF4-FFF2-40B4-BE49-F238E27FC236}">
                <a16:creationId xmlns:a16="http://schemas.microsoft.com/office/drawing/2014/main" id="{11D338BB-52B9-4D0F-99B6-1FB70CC7D4CA}"/>
              </a:ext>
            </a:extLst>
          </p:cNvPr>
          <p:cNvSpPr>
            <a:spLocks noGrp="1"/>
          </p:cNvSpPr>
          <p:nvPr>
            <p:ph type="ftr" sz="quarter" idx="11"/>
          </p:nvPr>
        </p:nvSpPr>
        <p:spPr>
          <a:xfrm>
            <a:off x="3848100" y="6242467"/>
            <a:ext cx="4724400" cy="483403"/>
          </a:xfrm>
        </p:spPr>
        <p:txBody>
          <a:bodyPr/>
          <a:lstStyle/>
          <a:p>
            <a:r>
              <a:rPr lang="fr-FR" dirty="0"/>
              <a:t>Qu’est-ce que les pouvoirs publics?</a:t>
            </a:r>
          </a:p>
          <a:p>
            <a:endParaRPr lang="fr-BE" dirty="0"/>
          </a:p>
        </p:txBody>
      </p:sp>
    </p:spTree>
    <p:extLst>
      <p:ext uri="{BB962C8B-B14F-4D97-AF65-F5344CB8AC3E}">
        <p14:creationId xmlns:p14="http://schemas.microsoft.com/office/powerpoint/2010/main" val="3538688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23</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23</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206006"/>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Tribunaux : indépendance et impartialité</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 juge naturel de l'administration est le Tribunal de Première Instance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Explications : un seul type de justiciable (La </a:t>
            </a:r>
            <a:r>
              <a:rPr kumimoji="0" lang="fr-FR" sz="18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Flandria</a:t>
            </a: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
        <p:nvSpPr>
          <p:cNvPr id="9" name="Triangle isocèle 8">
            <a:extLst>
              <a:ext uri="{FF2B5EF4-FFF2-40B4-BE49-F238E27FC236}">
                <a16:creationId xmlns:a16="http://schemas.microsoft.com/office/drawing/2014/main" id="{D97027D1-8A28-4091-AFFD-6346CC07DF58}"/>
              </a:ext>
            </a:extLst>
          </p:cNvPr>
          <p:cNvSpPr/>
          <p:nvPr/>
        </p:nvSpPr>
        <p:spPr>
          <a:xfrm>
            <a:off x="7473043" y="330141"/>
            <a:ext cx="4376057" cy="320600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0" name="Espace réservé du pied de page 1">
            <a:extLst>
              <a:ext uri="{FF2B5EF4-FFF2-40B4-BE49-F238E27FC236}">
                <a16:creationId xmlns:a16="http://schemas.microsoft.com/office/drawing/2014/main" id="{13A1F975-A29C-48D4-855B-02987B2F9BDE}"/>
              </a:ext>
            </a:extLst>
          </p:cNvPr>
          <p:cNvSpPr>
            <a:spLocks noGrp="1"/>
          </p:cNvSpPr>
          <p:nvPr>
            <p:ph type="ftr" sz="quarter" idx="11"/>
          </p:nvPr>
        </p:nvSpPr>
        <p:spPr>
          <a:xfrm>
            <a:off x="3848100" y="6242467"/>
            <a:ext cx="4724400" cy="483403"/>
          </a:xfrm>
        </p:spPr>
        <p:txBody>
          <a:bodyPr/>
          <a:lstStyle/>
          <a:p>
            <a:r>
              <a:rPr lang="fr-FR" dirty="0"/>
              <a:t>Qu’est-ce que les pouvoirs publics?</a:t>
            </a:r>
          </a:p>
          <a:p>
            <a:endParaRPr lang="fr-BE" dirty="0"/>
          </a:p>
        </p:txBody>
      </p:sp>
    </p:spTree>
    <p:extLst>
      <p:ext uri="{BB962C8B-B14F-4D97-AF65-F5344CB8AC3E}">
        <p14:creationId xmlns:p14="http://schemas.microsoft.com/office/powerpoint/2010/main" val="2730118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24</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24</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publique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16524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Une personne morale de droit public est « une création de la puissance souveraine qui en lui confiant la personnalité civile, la dote d’un patrimoine distinct en vue d’un service public et des fins supérieures qu’il se propose d’atteindre » : Cass., 26 avril 1894, Pas., 1894, I, 188.</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personne morale de droit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création de la puissance souveraine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service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60622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25</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25</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publique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16524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Une personne morale de droit public est « une création de la puissance souveraine qui en lui confiant la personnalité civile, la dote d’un patrimoine distinct en vue d’un service public et des fins supérieures qu’il se propose d’atteindre » : Cass., 26 avril 1894, Pas., 1894, I, 188.</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Définition actuelle ? : quid des services publics fonctionnels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Volonté de rattacher au droit public ou étiquette de droit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création en vertu de la loi (comme toutes les personnes morales)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4547967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44762"/>
            <a:ext cx="4724400" cy="483403"/>
          </a:xfrm>
        </p:spPr>
        <p:txBody>
          <a:bodyPr/>
          <a:lstStyle/>
          <a:p>
            <a:r>
              <a:rPr lang="fr-FR" dirty="0"/>
              <a:t>Qu’est-ce que les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26</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26</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publique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888244"/>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 patrimoine : domanialité publique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 capacité (essentiellement contractuelle) – spécialité des personnes morales publiques politiques ou administratives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L’action en justice : impact de la </a:t>
            </a:r>
            <a:r>
              <a:rPr kumimoji="0" lang="fr-BE"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Pjpublique</a:t>
            </a: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 tribunal de l’entreprise et Conseil d’Etat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Pouvoirs exorbitants du droit commun conféré par la loi ou un règlement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Obligations démocratiques (budgétaires…)</a:t>
            </a:r>
          </a:p>
        </p:txBody>
      </p:sp>
    </p:spTree>
    <p:extLst>
      <p:ext uri="{BB962C8B-B14F-4D97-AF65-F5344CB8AC3E}">
        <p14:creationId xmlns:p14="http://schemas.microsoft.com/office/powerpoint/2010/main" val="4220961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27</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27</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publique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571500" y="1122211"/>
            <a:ext cx="11480800" cy="442172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Les personnes politiques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Les personnes administratives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BE" dirty="0">
                <a:solidFill>
                  <a:prstClr val="black">
                    <a:lumMod val="75000"/>
                    <a:lumOff val="25000"/>
                  </a:prstClr>
                </a:solidFill>
                <a:latin typeface="Trebuchet MS" panose="020B0603020202020204"/>
              </a:rPr>
              <a:t>Comment les reconnaître?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BE" dirty="0">
                <a:solidFill>
                  <a:prstClr val="black">
                    <a:lumMod val="75000"/>
                    <a:lumOff val="25000"/>
                  </a:prstClr>
                </a:solidFill>
                <a:latin typeface="Trebuchet MS" panose="020B0603020202020204"/>
              </a:rPr>
              <a:t>Pouvoir fiscal?</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BE" dirty="0">
                <a:solidFill>
                  <a:prstClr val="black">
                    <a:lumMod val="75000"/>
                    <a:lumOff val="25000"/>
                  </a:prstClr>
                </a:solidFill>
                <a:latin typeface="Trebuchet MS" panose="020B0603020202020204"/>
              </a:rPr>
              <a:t>Election démocratique?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0809698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28</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28</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publique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37528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Désignation indirecte du législateur?</a:t>
            </a: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BE" dirty="0">
                <a:solidFill>
                  <a:prstClr val="black">
                    <a:lumMod val="75000"/>
                    <a:lumOff val="25000"/>
                  </a:prstClr>
                </a:solidFill>
                <a:latin typeface="Trebuchet MS" panose="020B0603020202020204"/>
              </a:rPr>
              <a:t>Article 7bis du Code pénal:</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BE" dirty="0">
                <a:solidFill>
                  <a:prstClr val="black">
                    <a:lumMod val="75000"/>
                    <a:lumOff val="25000"/>
                  </a:prstClr>
                </a:solidFill>
                <a:latin typeface="Trebuchet MS" panose="020B0603020202020204"/>
              </a:rPr>
              <a:t>« </a:t>
            </a:r>
            <a:r>
              <a:rPr lang="fr-FR" dirty="0">
                <a:solidFill>
                  <a:prstClr val="black">
                    <a:lumMod val="75000"/>
                    <a:lumOff val="25000"/>
                  </a:prstClr>
                </a:solidFill>
                <a:latin typeface="Trebuchet MS" panose="020B0603020202020204"/>
              </a:rPr>
              <a:t>Les peines applicables aux infractions commises par des personnes morales, à l'exception des personnes morales de droit public visées à l'alinéa 3, sont: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  En ce qui concerne l'Etat fédéral, les Régions, les Communautés, les provinces, les zones de secours, les </a:t>
            </a:r>
            <a:r>
              <a:rPr lang="fr-FR" dirty="0" err="1">
                <a:solidFill>
                  <a:prstClr val="black">
                    <a:lumMod val="75000"/>
                    <a:lumOff val="25000"/>
                  </a:prstClr>
                </a:solidFill>
                <a:latin typeface="Trebuchet MS" panose="020B0603020202020204"/>
              </a:rPr>
              <a:t>prézones</a:t>
            </a:r>
            <a:r>
              <a:rPr lang="fr-FR" dirty="0">
                <a:solidFill>
                  <a:prstClr val="black">
                    <a:lumMod val="75000"/>
                    <a:lumOff val="25000"/>
                  </a:prstClr>
                </a:solidFill>
                <a:latin typeface="Trebuchet MS" panose="020B0603020202020204"/>
              </a:rPr>
              <a:t>, l'Agglomération bruxelloise, les communes, les zones </a:t>
            </a:r>
            <a:r>
              <a:rPr lang="fr-FR" dirty="0" err="1">
                <a:solidFill>
                  <a:prstClr val="black">
                    <a:lumMod val="75000"/>
                    <a:lumOff val="25000"/>
                  </a:prstClr>
                </a:solidFill>
                <a:latin typeface="Trebuchet MS" panose="020B0603020202020204"/>
              </a:rPr>
              <a:t>pluricommunales</a:t>
            </a:r>
            <a:r>
              <a:rPr lang="fr-FR" dirty="0">
                <a:solidFill>
                  <a:prstClr val="black">
                    <a:lumMod val="75000"/>
                    <a:lumOff val="25000"/>
                  </a:prstClr>
                </a:solidFill>
                <a:latin typeface="Trebuchet MS" panose="020B0603020202020204"/>
              </a:rPr>
              <a:t>, les organes territoriaux </a:t>
            </a:r>
            <a:r>
              <a:rPr lang="fr-FR" dirty="0" err="1">
                <a:solidFill>
                  <a:prstClr val="black">
                    <a:lumMod val="75000"/>
                    <a:lumOff val="25000"/>
                  </a:prstClr>
                </a:solidFill>
                <a:latin typeface="Trebuchet MS" panose="020B0603020202020204"/>
              </a:rPr>
              <a:t>intracommunaux</a:t>
            </a:r>
            <a:r>
              <a:rPr lang="fr-FR" dirty="0">
                <a:solidFill>
                  <a:prstClr val="black">
                    <a:lumMod val="75000"/>
                    <a:lumOff val="25000"/>
                  </a:prstClr>
                </a:solidFill>
                <a:latin typeface="Trebuchet MS" panose="020B0603020202020204"/>
              </a:rPr>
              <a:t>, la Commission communautaire française, la Commission communautaire flamande, la Commission communautaire commune et les centres publics d'aide sociale seule la simple déclaration de culpabilité peut être prononcée, à l'exclusion de toute autre peine</a:t>
            </a:r>
            <a:endPar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1324674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a:t>Qu’est-ce que les pouvoirs publics?</a:t>
            </a:r>
            <a:endParaRPr lang="fr-FR"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29</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29</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publique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6042680"/>
          </a:xfrm>
          <a:prstGeom prst="rect">
            <a:avLst/>
          </a:prstGeom>
          <a:noFill/>
        </p:spPr>
        <p:txBody>
          <a:bodyPr wrap="square" rtlCol="0">
            <a:spAutoFit/>
          </a:bodyPr>
          <a:lstStyle/>
          <a:p>
            <a:pPr marR="0" lvl="0" algn="l" defTabSz="457200" rtl="0" eaLnBrk="1" fontAlgn="auto" latinLnBrk="0" hangingPunct="1">
              <a:lnSpc>
                <a:spcPct val="100000"/>
              </a:lnSpc>
              <a:spcBef>
                <a:spcPts val="1000"/>
              </a:spcBef>
              <a:spcAft>
                <a:spcPts val="0"/>
              </a:spcAft>
              <a:buClr>
                <a:srgbClr val="D34817"/>
              </a:buClr>
              <a:buSzPct val="80000"/>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Organisme d’intérêt public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notion un peu floue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Personnalité juridique – loi d’attribution d’un service public</a:t>
            </a: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Décentralisation par service: contrôle obligatoire</a:t>
            </a:r>
          </a:p>
          <a:p>
            <a:pPr marL="742950" lvl="1" indent="-285750" defTabSz="457200">
              <a:spcBef>
                <a:spcPts val="1000"/>
              </a:spcBef>
              <a:buClr>
                <a:srgbClr val="D34817"/>
              </a:buClr>
              <a:buSzPct val="80000"/>
              <a:buFont typeface="Wingdings" panose="05000000000000000000" pitchFamily="2" charset="2"/>
              <a:buChar char="ü"/>
              <a:defRPr/>
            </a:pPr>
            <a:r>
              <a:rPr lang="fr-FR" dirty="0" err="1">
                <a:solidFill>
                  <a:prstClr val="black">
                    <a:lumMod val="75000"/>
                    <a:lumOff val="25000"/>
                  </a:prstClr>
                </a:solidFill>
                <a:latin typeface="Trebuchet MS" panose="020B0603020202020204"/>
              </a:rPr>
              <a:t>Paraétatisme</a:t>
            </a:r>
            <a:r>
              <a:rPr lang="fr-FR" dirty="0">
                <a:solidFill>
                  <a:prstClr val="black">
                    <a:lumMod val="75000"/>
                    <a:lumOff val="25000"/>
                  </a:prstClr>
                </a:solidFill>
                <a:latin typeface="Trebuchet MS" panose="020B0603020202020204"/>
              </a:rPr>
              <a:t> ou </a:t>
            </a:r>
            <a:r>
              <a:rPr lang="fr-FR" dirty="0" err="1">
                <a:solidFill>
                  <a:prstClr val="black">
                    <a:lumMod val="75000"/>
                    <a:lumOff val="25000"/>
                  </a:prstClr>
                </a:solidFill>
                <a:latin typeface="Trebuchet MS" panose="020B0603020202020204"/>
              </a:rPr>
              <a:t>pararégionalisme</a:t>
            </a: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Législation organique ad hoc ou utilisation du droit privé par re</a:t>
            </a:r>
            <a:r>
              <a:rPr lang="fr-FR" dirty="0" err="1">
                <a:solidFill>
                  <a:prstClr val="black">
                    <a:lumMod val="75000"/>
                    <a:lumOff val="25000"/>
                  </a:prstClr>
                </a:solidFill>
                <a:latin typeface="Trebuchet MS" panose="020B0603020202020204"/>
              </a:rPr>
              <a:t>nvoi</a:t>
            </a: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Loi du 16 mars 1954 relative au contrôle de certains organismes d'intérêt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Classement en 4 catégories de « certains » OIP</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ne crée pas d'OIP mais les « classe » : se reporter à un texte spécifique surtout s'il y a une PJ</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certains OIP, pas tous même si elle a une vocation universelle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466042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7CDDDD-FFAF-4B74-B6FB-612081396177}"/>
              </a:ext>
            </a:extLst>
          </p:cNvPr>
          <p:cNvSpPr>
            <a:spLocks noGrp="1"/>
          </p:cNvSpPr>
          <p:nvPr>
            <p:ph type="ctrTitle"/>
          </p:nvPr>
        </p:nvSpPr>
        <p:spPr>
          <a:xfrm>
            <a:off x="1648004" y="792243"/>
            <a:ext cx="9116602" cy="2345072"/>
          </a:xfrm>
        </p:spPr>
        <p:txBody>
          <a:bodyPr>
            <a:normAutofit/>
          </a:bodyPr>
          <a:lstStyle/>
          <a:p>
            <a:br>
              <a:rPr lang="fr-BE" sz="4400" b="1" dirty="0">
                <a:latin typeface="+mn-lt"/>
              </a:rPr>
            </a:br>
            <a:endParaRPr lang="fr-BE" sz="4000" b="1" dirty="0">
              <a:latin typeface="+mn-lt"/>
            </a:endParaRPr>
          </a:p>
        </p:txBody>
      </p:sp>
      <p:sp>
        <p:nvSpPr>
          <p:cNvPr id="3" name="Sous-titre 2">
            <a:extLst>
              <a:ext uri="{FF2B5EF4-FFF2-40B4-BE49-F238E27FC236}">
                <a16:creationId xmlns:a16="http://schemas.microsoft.com/office/drawing/2014/main" id="{2A4FDEAF-CAAF-4B3C-947A-8C7F4C8CC16A}"/>
              </a:ext>
            </a:extLst>
          </p:cNvPr>
          <p:cNvSpPr>
            <a:spLocks noGrp="1"/>
          </p:cNvSpPr>
          <p:nvPr>
            <p:ph type="subTitle" idx="1"/>
          </p:nvPr>
        </p:nvSpPr>
        <p:spPr>
          <a:xfrm>
            <a:off x="237825" y="891119"/>
            <a:ext cx="11716349" cy="646332"/>
          </a:xfrm>
        </p:spPr>
        <p:txBody>
          <a:bodyPr>
            <a:noAutofit/>
          </a:bodyPr>
          <a:lstStyle/>
          <a:p>
            <a:r>
              <a:rPr lang="fr-BE" sz="3200" b="1" dirty="0">
                <a:solidFill>
                  <a:srgbClr val="77B64A"/>
                </a:solidFill>
              </a:rPr>
              <a:t>Stéphane </a:t>
            </a:r>
            <a:r>
              <a:rPr lang="fr-BE" sz="3200" b="1" dirty="0" err="1">
                <a:solidFill>
                  <a:srgbClr val="77B64A"/>
                </a:solidFill>
              </a:rPr>
              <a:t>Rixhon</a:t>
            </a:r>
            <a:endParaRPr lang="fr-BE" sz="3200" b="1" dirty="0">
              <a:solidFill>
                <a:srgbClr val="77B64A"/>
              </a:solidFill>
            </a:endParaRPr>
          </a:p>
        </p:txBody>
      </p:sp>
      <p:sp>
        <p:nvSpPr>
          <p:cNvPr id="4" name="ZoneTexte 3">
            <a:extLst>
              <a:ext uri="{FF2B5EF4-FFF2-40B4-BE49-F238E27FC236}">
                <a16:creationId xmlns:a16="http://schemas.microsoft.com/office/drawing/2014/main" id="{216B795E-9955-4AB7-B709-E463BC901103}"/>
              </a:ext>
            </a:extLst>
          </p:cNvPr>
          <p:cNvSpPr txBox="1"/>
          <p:nvPr/>
        </p:nvSpPr>
        <p:spPr>
          <a:xfrm>
            <a:off x="1764442" y="3720686"/>
            <a:ext cx="8883721" cy="1077218"/>
          </a:xfrm>
          <a:prstGeom prst="rect">
            <a:avLst/>
          </a:prstGeom>
          <a:noFill/>
        </p:spPr>
        <p:txBody>
          <a:bodyPr wrap="square" rtlCol="0">
            <a:spAutoFit/>
          </a:bodyPr>
          <a:lstStyle/>
          <a:p>
            <a:pPr algn="ctr"/>
            <a:endParaRPr lang="fr-BE" sz="3200" dirty="0"/>
          </a:p>
          <a:p>
            <a:pPr algn="ctr"/>
            <a:r>
              <a:rPr lang="fr-BE" sz="3200" dirty="0"/>
              <a:t> </a:t>
            </a:r>
            <a:r>
              <a:rPr lang="fr-BE" sz="2800" dirty="0"/>
              <a:t>Maître-assistant et formateur en droit public</a:t>
            </a:r>
          </a:p>
        </p:txBody>
      </p:sp>
      <p:pic>
        <p:nvPicPr>
          <p:cNvPr id="5" name="Picture 2" descr="Haute Ecole 'Francisco Ferrer' de la Ville de Bruxelles ...">
            <a:extLst>
              <a:ext uri="{FF2B5EF4-FFF2-40B4-BE49-F238E27FC236}">
                <a16:creationId xmlns:a16="http://schemas.microsoft.com/office/drawing/2014/main" id="{7B268D16-D43C-4CFF-8A46-D7C7406B1C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1855" y="1815686"/>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UCLouvain FUCaM Mons - Wikipedia">
            <a:extLst>
              <a:ext uri="{FF2B5EF4-FFF2-40B4-BE49-F238E27FC236}">
                <a16:creationId xmlns:a16="http://schemas.microsoft.com/office/drawing/2014/main" id="{B8F2230A-EB18-4CDD-8355-7A1DD7F3AB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06303" y="2499854"/>
            <a:ext cx="3143250" cy="790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98263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327523"/>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30</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30</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Notion de personne publique</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800767"/>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classe A sous l'autorité hiérarchique du Ministre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Classes B, C et D sous l'autorité de tutelle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Actiris</a:t>
            </a: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en catégorie B</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5208403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BE" dirty="0"/>
              <a:t>Qu’est-ce que les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31</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31</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Qu’est-ce que les pouvoirs publics ?</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73921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Introduction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Notion de personne juridique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Notion de personne publique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Autres acteurs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4911480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32</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32</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158504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 notion de personne morale de droit public n’épuise pas </a:t>
            </a:r>
            <a:r>
              <a:rPr lang="fr-FR" dirty="0">
                <a:solidFill>
                  <a:prstClr val="black">
                    <a:lumMod val="75000"/>
                    <a:lumOff val="25000"/>
                  </a:prstClr>
                </a:solidFill>
                <a:latin typeface="Trebuchet MS" panose="020B0603020202020204"/>
              </a:rPr>
              <a:t>celle</a:t>
            </a: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d’administration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179665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33</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33</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39552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Des personnes privées exercent parfois un service public « fonctionnel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Des personnes physiques participent toujours à l’action publique (organes…)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 loi ou la règlementation créent parfois des classifications qui trans</a:t>
            </a:r>
            <a:r>
              <a:rPr lang="fr-FR" dirty="0" err="1">
                <a:solidFill>
                  <a:prstClr val="black">
                    <a:lumMod val="75000"/>
                    <a:lumOff val="25000"/>
                  </a:prstClr>
                </a:solidFill>
                <a:latin typeface="Trebuchet MS" panose="020B0603020202020204"/>
              </a:rPr>
              <a:t>cendent</a:t>
            </a:r>
            <a:r>
              <a:rPr lang="fr-FR" dirty="0">
                <a:solidFill>
                  <a:prstClr val="black">
                    <a:lumMod val="75000"/>
                    <a:lumOff val="25000"/>
                  </a:prstClr>
                </a:solidFill>
                <a:latin typeface="Trebuchet MS" panose="020B0603020202020204"/>
              </a:rPr>
              <a:t> les concepts juridiques (OIP)</a:t>
            </a: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978615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34</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34</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42172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Des personnes privées exercent parfois un service public « fonctionnel »</a:t>
            </a: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Toutes les formes juridiques peuvent être adoptées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Ex : </a:t>
            </a:r>
            <a:r>
              <a:rPr lang="fr-FR" dirty="0" err="1">
                <a:solidFill>
                  <a:prstClr val="black">
                    <a:lumMod val="75000"/>
                    <a:lumOff val="25000"/>
                  </a:prstClr>
                </a:solidFill>
                <a:latin typeface="Trebuchet MS" panose="020B0603020202020204"/>
              </a:rPr>
              <a:t>asbl</a:t>
            </a: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Société commerciale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Société à finalité sociale</a:t>
            </a: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Cf. infra</a:t>
            </a:r>
          </a:p>
          <a:p>
            <a:pPr marL="1200150" lvl="2" indent="-285750" defTabSz="457200">
              <a:spcBef>
                <a:spcPts val="1000"/>
              </a:spcBef>
              <a:buClr>
                <a:srgbClr val="D34817"/>
              </a:buClr>
              <a:buSzPct val="80000"/>
              <a:buFont typeface="Wingdings" panose="05000000000000000000" pitchFamily="2" charset="2"/>
              <a:buChar char="ü"/>
              <a:defRPr/>
            </a:pP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Peu importe la nature publique ou privée d</a:t>
            </a:r>
            <a:r>
              <a:rPr lang="fr-FR" dirty="0">
                <a:solidFill>
                  <a:prstClr val="black">
                    <a:lumMod val="75000"/>
                    <a:lumOff val="25000"/>
                  </a:prstClr>
                </a:solidFill>
                <a:latin typeface="Trebuchet MS" panose="020B0603020202020204"/>
              </a:rPr>
              <a:t>u créateur, des actionnaires ou des administrateurs</a:t>
            </a: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597319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35</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35</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39552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Des personnes physiques participent toujours à l’action publique (organes…)</a:t>
            </a: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Ministres</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Agents administratifs</a:t>
            </a: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Administrateurs de société</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417557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36</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36</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01471"/>
            <a:ext cx="11480800" cy="563744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 loi ou la règlementation créent parfois des classifications qui trans</a:t>
            </a:r>
            <a:r>
              <a:rPr lang="fr-FR" dirty="0" err="1">
                <a:solidFill>
                  <a:prstClr val="black">
                    <a:lumMod val="75000"/>
                    <a:lumOff val="25000"/>
                  </a:prstClr>
                </a:solidFill>
                <a:latin typeface="Trebuchet MS" panose="020B0603020202020204"/>
              </a:rPr>
              <a:t>cendent</a:t>
            </a:r>
            <a:r>
              <a:rPr lang="fr-FR" dirty="0">
                <a:solidFill>
                  <a:prstClr val="black">
                    <a:lumMod val="75000"/>
                    <a:lumOff val="25000"/>
                  </a:prstClr>
                </a:solidFill>
                <a:latin typeface="Trebuchet MS" panose="020B0603020202020204"/>
              </a:rPr>
              <a:t> les concepts juridiques (OIP)</a:t>
            </a: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Autorité administrative</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Pouvoir adjudicateur</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Organisme de droit public et autres</a:t>
            </a: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Administration publique S13</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OIP</a:t>
            </a: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Administration générale</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Service administratif à comptabilité autonome</a:t>
            </a: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Organisme administratif public…</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1769863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6176"/>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37</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37</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199028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Une législation communautaire ou régionale peut compléter ou modifier le cadre fédéral</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Quelques rappels?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7492075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38</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38</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39552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Contrôle hiérarchique - déconcentration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Contrôle de tutelle - décentralisation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6666923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39</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39</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1049165"/>
            <a:ext cx="11480800" cy="6042680"/>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 loi ou la règlementation créent parfois des classifications qui trans</a:t>
            </a:r>
            <a:r>
              <a:rPr lang="fr-FR" dirty="0" err="1">
                <a:solidFill>
                  <a:prstClr val="black">
                    <a:lumMod val="75000"/>
                    <a:lumOff val="25000"/>
                  </a:prstClr>
                </a:solidFill>
                <a:latin typeface="Trebuchet MS" panose="020B0603020202020204"/>
              </a:rPr>
              <a:t>cendent</a:t>
            </a:r>
            <a:r>
              <a:rPr lang="fr-FR" dirty="0">
                <a:solidFill>
                  <a:prstClr val="black">
                    <a:lumMod val="75000"/>
                    <a:lumOff val="25000"/>
                  </a:prstClr>
                </a:solidFill>
                <a:latin typeface="Trebuchet MS" panose="020B0603020202020204"/>
              </a:rPr>
              <a:t> les concepts juridiques (OIP)</a:t>
            </a:r>
          </a:p>
          <a:p>
            <a:pPr marL="742950" lvl="1" indent="-285750" defTabSz="457200">
              <a:spcBef>
                <a:spcPts val="1000"/>
              </a:spcBef>
              <a:buClr>
                <a:srgbClr val="D34817"/>
              </a:buClr>
              <a:buSzPct val="80000"/>
              <a:buFont typeface="Wingdings" panose="05000000000000000000" pitchFamily="2" charset="2"/>
              <a:buChar char="ü"/>
              <a:defRPr/>
            </a:pPr>
            <a:r>
              <a:rPr kumimoji="0" lang="fr-FR"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Autorité administrative</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Loi sur le Conseil d’Etat, article 14</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Jurisprudence de la Cour de cassation</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Pas lié à la PJ en principe</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Importance des personnes morales de droit public</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Critère réutilisé pour la transparence administrative ou pour la motivation formelle</a:t>
            </a:r>
          </a:p>
          <a:p>
            <a:pPr marL="742950" lvl="1" indent="-285750" defTabSz="457200">
              <a:spcBef>
                <a:spcPts val="1000"/>
              </a:spcBef>
              <a:buClr>
                <a:srgbClr val="D34817"/>
              </a:buClr>
              <a:buSzPct val="80000"/>
              <a:buFont typeface="Wingdings" panose="05000000000000000000" pitchFamily="2" charset="2"/>
              <a:buChar char="ü"/>
              <a:defRPr/>
            </a:pP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82667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a:extLst>
              <a:ext uri="{FF2B5EF4-FFF2-40B4-BE49-F238E27FC236}">
                <a16:creationId xmlns:a16="http://schemas.microsoft.com/office/drawing/2014/main" id="{0D0D41E6-BAB0-4C4F-AAE2-5726853FD81B}"/>
              </a:ext>
            </a:extLst>
          </p:cNvPr>
          <p:cNvSpPr>
            <a:spLocks noGrp="1"/>
          </p:cNvSpPr>
          <p:nvPr>
            <p:ph type="ftr" sz="quarter" idx="11"/>
          </p:nvPr>
        </p:nvSpPr>
        <p:spPr>
          <a:xfrm>
            <a:off x="457200" y="6032501"/>
            <a:ext cx="11353800" cy="651658"/>
          </a:xfrm>
        </p:spPr>
        <p:txBody>
          <a:bodyPr/>
          <a:lstStyle/>
          <a:p>
            <a:endParaRPr lang="fr-BE" dirty="0"/>
          </a:p>
        </p:txBody>
      </p:sp>
      <p:sp>
        <p:nvSpPr>
          <p:cNvPr id="6" name="Espace réservé du numéro de diapositive 5">
            <a:extLst>
              <a:ext uri="{FF2B5EF4-FFF2-40B4-BE49-F238E27FC236}">
                <a16:creationId xmlns:a16="http://schemas.microsoft.com/office/drawing/2014/main" id="{FCD09556-85FF-4ACF-8A01-7151F9436D61}"/>
              </a:ext>
            </a:extLst>
          </p:cNvPr>
          <p:cNvSpPr>
            <a:spLocks noGrp="1"/>
          </p:cNvSpPr>
          <p:nvPr>
            <p:ph type="sldNum" sz="quarter" idx="12"/>
          </p:nvPr>
        </p:nvSpPr>
        <p:spPr>
          <a:xfrm>
            <a:off x="10923225" y="6175767"/>
            <a:ext cx="811575" cy="365125"/>
          </a:xfrm>
          <a:solidFill>
            <a:srgbClr val="77B64A"/>
          </a:solidFill>
        </p:spPr>
        <p:txBody>
          <a:bodyPr/>
          <a:lstStyle/>
          <a:p>
            <a:pPr algn="ctr"/>
            <a:fld id="{5FFF8E33-DA33-43C4-91FD-3C1F0F57DE39}" type="slidenum">
              <a:rPr lang="fr-BE" sz="1600" b="1" smtClean="0">
                <a:solidFill>
                  <a:schemeClr val="bg1"/>
                </a:solidFill>
              </a:rPr>
              <a:pPr algn="ctr"/>
              <a:t>4</a:t>
            </a:fld>
            <a:endParaRPr lang="fr-BE" sz="1600" b="1" dirty="0">
              <a:solidFill>
                <a:schemeClr val="bg1"/>
              </a:solidFill>
            </a:endParaRPr>
          </a:p>
        </p:txBody>
      </p:sp>
      <p:pic>
        <p:nvPicPr>
          <p:cNvPr id="7" name="Image 6">
            <a:extLst>
              <a:ext uri="{FF2B5EF4-FFF2-40B4-BE49-F238E27FC236}">
                <a16:creationId xmlns:a16="http://schemas.microsoft.com/office/drawing/2014/main" id="{CDBA9D32-D2C6-4F03-860C-C5226124D75C}"/>
              </a:ext>
            </a:extLst>
          </p:cNvPr>
          <p:cNvPicPr>
            <a:picLocks noChangeAspect="1"/>
          </p:cNvPicPr>
          <p:nvPr/>
        </p:nvPicPr>
        <p:blipFill>
          <a:blip r:embed="rId3"/>
          <a:stretch>
            <a:fillRect/>
          </a:stretch>
        </p:blipFill>
        <p:spPr>
          <a:xfrm>
            <a:off x="5215788" y="2230900"/>
            <a:ext cx="1760424" cy="1413543"/>
          </a:xfrm>
          <a:prstGeom prst="rect">
            <a:avLst/>
          </a:prstGeom>
        </p:spPr>
      </p:pic>
      <p:sp>
        <p:nvSpPr>
          <p:cNvPr id="9" name="ZoneTexte 8">
            <a:extLst>
              <a:ext uri="{FF2B5EF4-FFF2-40B4-BE49-F238E27FC236}">
                <a16:creationId xmlns:a16="http://schemas.microsoft.com/office/drawing/2014/main" id="{43897346-9559-4036-B1DB-E8629C894E68}"/>
              </a:ext>
            </a:extLst>
          </p:cNvPr>
          <p:cNvSpPr txBox="1"/>
          <p:nvPr/>
        </p:nvSpPr>
        <p:spPr>
          <a:xfrm>
            <a:off x="419100" y="428178"/>
            <a:ext cx="11353800" cy="5324535"/>
          </a:xfrm>
          <a:prstGeom prst="rect">
            <a:avLst/>
          </a:prstGeom>
          <a:noFill/>
        </p:spPr>
        <p:txBody>
          <a:bodyPr wrap="square" rtlCol="0">
            <a:spAutoFit/>
          </a:bodyPr>
          <a:lstStyle/>
          <a:p>
            <a:pPr algn="ctr"/>
            <a:endParaRPr lang="fr-BE" sz="2800" b="1" dirty="0">
              <a:solidFill>
                <a:srgbClr val="77B64A"/>
              </a:solidFill>
            </a:endParaRPr>
          </a:p>
          <a:p>
            <a:pPr algn="ctr"/>
            <a:r>
              <a:rPr lang="fr-BE" sz="3200" b="1" dirty="0">
                <a:solidFill>
                  <a:srgbClr val="77B64A"/>
                </a:solidFill>
              </a:rPr>
              <a:t>Et l’aimable assistance de Valérie Hendrikx</a:t>
            </a:r>
          </a:p>
          <a:p>
            <a:pPr algn="ctr"/>
            <a:endParaRPr lang="fr-BE" sz="3200" b="1" dirty="0">
              <a:solidFill>
                <a:srgbClr val="77B64A"/>
              </a:solidFill>
            </a:endParaRPr>
          </a:p>
          <a:p>
            <a:pPr algn="ctr"/>
            <a:endParaRPr lang="fr-BE" sz="3200" b="1" dirty="0">
              <a:solidFill>
                <a:srgbClr val="77B64A"/>
              </a:solidFill>
            </a:endParaRPr>
          </a:p>
          <a:p>
            <a:pPr algn="ctr"/>
            <a:endParaRPr lang="fr-BE" sz="3200" b="1" dirty="0">
              <a:solidFill>
                <a:srgbClr val="77B64A"/>
              </a:solidFill>
            </a:endParaRPr>
          </a:p>
          <a:p>
            <a:pPr algn="ctr"/>
            <a:endParaRPr lang="fr-BE" sz="3200" b="1" dirty="0">
              <a:solidFill>
                <a:srgbClr val="77B64A"/>
              </a:solidFill>
            </a:endParaRPr>
          </a:p>
          <a:p>
            <a:pPr algn="ctr"/>
            <a:endParaRPr lang="fr-BE" sz="2800" dirty="0"/>
          </a:p>
          <a:p>
            <a:pPr algn="ctr"/>
            <a:endParaRPr lang="fr-BE" sz="2800" dirty="0"/>
          </a:p>
          <a:p>
            <a:pPr algn="ctr"/>
            <a:r>
              <a:rPr lang="fr-BE" sz="2800" dirty="0"/>
              <a:t>Avocate au Barreau de Bruxelles</a:t>
            </a:r>
          </a:p>
          <a:p>
            <a:pPr algn="ctr"/>
            <a:endParaRPr lang="fr-BE" sz="2000" dirty="0"/>
          </a:p>
          <a:p>
            <a:pPr algn="ctr"/>
            <a:r>
              <a:rPr lang="fr-BE" sz="2000" dirty="0"/>
              <a:t>Ancien haut-fonctionnaire</a:t>
            </a:r>
            <a:endParaRPr lang="fr-BE" sz="2800" b="1" dirty="0">
              <a:solidFill>
                <a:srgbClr val="77B64A"/>
              </a:solidFill>
            </a:endParaRPr>
          </a:p>
          <a:p>
            <a:pPr algn="ctr"/>
            <a:endParaRPr lang="fr-BE" sz="2800" b="1" dirty="0">
              <a:solidFill>
                <a:srgbClr val="77B64A"/>
              </a:solidFill>
            </a:endParaRPr>
          </a:p>
        </p:txBody>
      </p:sp>
    </p:spTree>
    <p:extLst>
      <p:ext uri="{BB962C8B-B14F-4D97-AF65-F5344CB8AC3E}">
        <p14:creationId xmlns:p14="http://schemas.microsoft.com/office/powerpoint/2010/main" val="12526185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40</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40</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23220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 loi ou la règlementation créent parfois des classifications qui trans</a:t>
            </a:r>
            <a:r>
              <a:rPr lang="fr-FR" dirty="0" err="1">
                <a:solidFill>
                  <a:prstClr val="black">
                    <a:lumMod val="75000"/>
                    <a:lumOff val="25000"/>
                  </a:prstClr>
                </a:solidFill>
                <a:latin typeface="Trebuchet MS" panose="020B0603020202020204"/>
              </a:rPr>
              <a:t>cendent</a:t>
            </a:r>
            <a:r>
              <a:rPr lang="fr-FR" dirty="0">
                <a:solidFill>
                  <a:prstClr val="black">
                    <a:lumMod val="75000"/>
                    <a:lumOff val="25000"/>
                  </a:prstClr>
                </a:solidFill>
                <a:latin typeface="Trebuchet MS" panose="020B0603020202020204"/>
              </a:rPr>
              <a:t> les concepts juridiques (OIP)</a:t>
            </a:r>
          </a:p>
          <a:p>
            <a:pPr marL="742950" lvl="1" indent="-285750" defTabSz="457200">
              <a:spcBef>
                <a:spcPts val="1000"/>
              </a:spcBef>
              <a:buClr>
                <a:srgbClr val="D34817"/>
              </a:buClr>
              <a:buSzPct val="80000"/>
              <a:buFont typeface="Wingdings" panose="05000000000000000000" pitchFamily="2" charset="2"/>
              <a:buChar char="ü"/>
              <a:defRPr/>
            </a:pPr>
            <a:r>
              <a:rPr lang="fr-FR" b="1" dirty="0">
                <a:solidFill>
                  <a:prstClr val="black">
                    <a:lumMod val="75000"/>
                    <a:lumOff val="25000"/>
                  </a:prstClr>
                </a:solidFill>
                <a:latin typeface="Trebuchet MS" panose="020B0603020202020204"/>
              </a:rPr>
              <a:t>Pouvoir adjudicateur</a:t>
            </a:r>
          </a:p>
          <a:p>
            <a:pPr marL="742950" lvl="1" indent="-285750" defTabSz="457200">
              <a:spcBef>
                <a:spcPts val="1000"/>
              </a:spcBef>
              <a:buClr>
                <a:srgbClr val="D34817"/>
              </a:buClr>
              <a:buSzPct val="80000"/>
              <a:buFont typeface="Wingdings" panose="05000000000000000000" pitchFamily="2" charset="2"/>
              <a:buChar char="ü"/>
              <a:defRPr/>
            </a:pP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Marchés publics et contrats de concession</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Plusieurs sous distinctions dont ‘l’adjudicateur’ est le réceptacle principal</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Personnalité juridique nécessaire</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8927937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41</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41</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571500" y="820450"/>
            <a:ext cx="11480800" cy="6037550"/>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1° pouvoir adjudicateur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a) l'Etat;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b) les Régions, les Communautés et les autorités locales;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c) les organismes de droit public et personnes, quelles que soient leur forme et leur nature qui, à la date de la décision de lancer un marché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i ont été créés pour satisfaire spécifiquement des besoins d'intérêt général ayant un caractère autre qu'industriel ou commercial, et;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ii sont dotés d'une personnalité juridique, et;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iii dépendent de l'Etat, des Régions, des Communautés, des autorités locales ou d'autres organismes ou personnes relevant du présent point c), de l'une des manières suivantes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1. soit leurs activités sont financées majoritairement par l'Etat, les Régions, les Communautés, les autorités locales ou d'autres organismes ou personnes relevant du présent point 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2. soit leur gestion est soumise à un contrôle de l'Etat, des Régions, des Communautés, des autorités locales ou d'autres organismes ou personnes relevant du présent point 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3. soit plus de la moitié des membres de l'organe d'administration, de direction ou de surveillance sont désignés par l'Etat, les Régions, les Communautés, les autorités locales ou d'autres organismes ou personnes relevant du présent point 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d) les associations formées par un ou plusieurs pouvoirs adjudicateurs visés au 1°, a, b, ou c;</a:t>
            </a:r>
            <a:endParaRPr lang="fr-FR" sz="1400" dirty="0">
              <a:solidFill>
                <a:prstClr val="black">
                  <a:lumMod val="75000"/>
                  <a:lumOff val="25000"/>
                </a:prstClr>
              </a:solidFill>
              <a:latin typeface="Trebuchet MS" panose="020B0603020202020204"/>
            </a:endParaRPr>
          </a:p>
          <a:p>
            <a:pPr marR="0" lvl="0" algn="l" defTabSz="457200" rtl="0" eaLnBrk="1" fontAlgn="auto" latinLnBrk="0" hangingPunct="1">
              <a:lnSpc>
                <a:spcPct val="100000"/>
              </a:lnSpc>
              <a:spcBef>
                <a:spcPts val="1000"/>
              </a:spcBef>
              <a:spcAft>
                <a:spcPts val="0"/>
              </a:spcAft>
              <a:buClr>
                <a:srgbClr val="D34817"/>
              </a:buClr>
              <a:buSzPct val="80000"/>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9093847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42</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42</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98543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2° </a:t>
            </a:r>
            <a:r>
              <a:rPr kumimoji="0" lang="fr-FR" sz="1400"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entreprise publique </a:t>
            </a: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toute entreprise exerçant une activité visée aux articles 96 à 102 sur laquelle les pouvoirs adjudicateurs peuvent exercer directement ou indirectement une influence dominante du fait de la propriété, de la participation financière ou des règles qui la régissent. L'influence dominante est présumée lorsque ceux-ci, directement ou indirectement, à l'égard de l'entreprise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a) détiennent la majorité du capital de l'entreprise, ou;</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b) disposent de la majorité des voix attachées aux parts émises par l'entreprise, ou;</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c) peuvent désigner plus de la moitié des membres de l'organe d'administration, de direction ou de surveillance de l'entreprise;</a:t>
            </a: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5771800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43</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43</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38041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3° </a:t>
            </a:r>
            <a:r>
              <a:rPr kumimoji="0" lang="fr-FR" sz="1400"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personne bénéficiant de droits spéciaux ou exclusifs </a:t>
            </a: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la personne exerçant une activité visée aux articles 96 à 102 et bénéficiant de droits spéciaux ou exclusifs. Les droits spéciaux ou exclusifs sont les droits accordés par l'autorité compétente au moyen de toute disposition législative, réglementaire ou administrative ayant pour effet de réserver à une ou plusieurs entités l'exercice d'une activité visée au titre 3 et d'affecter substantiellement la capacité des autres entités d'exercer cette activité;</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Les droits octroyés au moyen d'une procédure ayant fait l'objet d'une publicité appropriée et selon des critères objectifs ne constituent pas des "droits spéciaux ou exclusifs" au sens du présent point.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Ces procédures sont notamment les suivantes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a) les procédures de passation de marché avec mise en concurrence préalable, conformément à la présente loi, à la loi défense et sécurité et à la loi relative aux concessions;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b) les procédures en vertu d'autres actes juridiques de l'Union européenne, énumérés à l'annexe IV, qui garantissent une transparence préalable suffisante pour l'octroi d'autorisations sur la base de critères objectifs;</a:t>
            </a: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9816228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44</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44</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1615827"/>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4° </a:t>
            </a:r>
            <a:r>
              <a:rPr kumimoji="0" lang="fr-FR" sz="1400"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entité adjudicatrice </a:t>
            </a: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les pouvoirs adjudicateurs visés au 1° qui exercent une des activités visées aux articles 96 à 102, les entreprises publiques visées au 2° et les personnes bénéficiant de droits spéciaux ou exclusifs visées au 3°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5° </a:t>
            </a:r>
            <a:r>
              <a:rPr kumimoji="0" lang="fr-FR" sz="1400"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adjudicateur </a:t>
            </a:r>
            <a:r>
              <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les pouvoirs adjudicateurs exerçant des activités visées au titre 2 et les entités adjudicatrices;</a:t>
            </a: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5364466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45</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45</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780522"/>
          </a:xfrm>
          <a:prstGeom prst="rect">
            <a:avLst/>
          </a:prstGeom>
          <a:noFill/>
        </p:spPr>
        <p:txBody>
          <a:bodyPr wrap="square" rtlCol="0">
            <a:spAutoFit/>
          </a:bodyPr>
          <a:lstStyle/>
          <a:p>
            <a:pPr lvl="0" defTabSz="457200">
              <a:spcBef>
                <a:spcPts val="1000"/>
              </a:spcBef>
              <a:buClr>
                <a:srgbClr val="D34817"/>
              </a:buClr>
              <a:buSzPct val="80000"/>
              <a:defRPr/>
            </a:pPr>
            <a:r>
              <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rPr>
              <a:t>Administrations publiques S13</a:t>
            </a:r>
          </a:p>
          <a:p>
            <a:pPr marL="285750" lvl="0" indent="-285750" defTabSz="457200">
              <a:spcBef>
                <a:spcPts val="1000"/>
              </a:spcBef>
              <a:buClr>
                <a:srgbClr val="D34817"/>
              </a:buClr>
              <a:buSzPct val="80000"/>
              <a:buFont typeface="Wingdings" panose="05000000000000000000" pitchFamily="2" charset="2"/>
              <a:buChar char="ü"/>
              <a:defRPr/>
            </a:pPr>
            <a:r>
              <a:rPr lang="fr-FR" dirty="0"/>
              <a:t>Il s’agit d’une unité institutionnelle, càd une entité économique caractérisée par une autonomie de décision dans l’exercice de sa fonction principale.</a:t>
            </a:r>
          </a:p>
          <a:p>
            <a:pPr marL="285750" lvl="0" indent="-285750" defTabSz="457200">
              <a:spcBef>
                <a:spcPts val="1000"/>
              </a:spcBef>
              <a:buClr>
                <a:srgbClr val="D34817"/>
              </a:buClr>
              <a:buSzPct val="80000"/>
              <a:buFont typeface="Wingdings" panose="05000000000000000000" pitchFamily="2" charset="2"/>
              <a:buChar char="ü"/>
              <a:defRPr/>
            </a:pPr>
            <a:r>
              <a:rPr lang="fr-FR" dirty="0"/>
              <a:t>Cette autonomie de décision est appréciée in </a:t>
            </a:r>
            <a:r>
              <a:rPr lang="fr-FR" dirty="0" err="1"/>
              <a:t>concreto</a:t>
            </a:r>
            <a:r>
              <a:rPr lang="fr-FR" dirty="0"/>
              <a:t>, en examinant le contrôle éventuel qu’une unité supérieure exerce sur l’unité institutionnelle. </a:t>
            </a:r>
          </a:p>
          <a:p>
            <a:pPr marL="285750" lvl="0" indent="-285750" defTabSz="457200">
              <a:spcBef>
                <a:spcPts val="1000"/>
              </a:spcBef>
              <a:buClr>
                <a:srgbClr val="D34817"/>
              </a:buClr>
              <a:buSzPct val="80000"/>
              <a:buFont typeface="Wingdings" panose="05000000000000000000" pitchFamily="2" charset="2"/>
              <a:buChar char="ü"/>
              <a:defRPr/>
            </a:pPr>
            <a:r>
              <a:rPr lang="fr-FR" dirty="0"/>
              <a:t>Ainsi, l’approbation du contrôleur pour nommer ou révoquer un administrateur ou encore un mandat de celui-ci limité à une période de moins d’un an sont des signes d’absence d’autonomie de décision. </a:t>
            </a:r>
          </a:p>
          <a:p>
            <a:pPr marL="285750" lvl="0" indent="-285750" defTabSz="457200">
              <a:spcBef>
                <a:spcPts val="1000"/>
              </a:spcBef>
              <a:buClr>
                <a:srgbClr val="D34817"/>
              </a:buClr>
              <a:buSzPct val="80000"/>
              <a:buFont typeface="Wingdings" panose="05000000000000000000" pitchFamily="2" charset="2"/>
              <a:buChar char="ü"/>
              <a:defRPr/>
            </a:pPr>
            <a:r>
              <a:rPr lang="fr-FR" dirty="0"/>
              <a:t>L’autonomie de décision est également examinée au regard de la liberté dont jouit l’unité pour exercer son activité (types de prestations librement déterminés, prix, engagement de personnel…). </a:t>
            </a:r>
          </a:p>
          <a:p>
            <a:pPr marL="285750" lvl="0" indent="-285750" defTabSz="457200">
              <a:spcBef>
                <a:spcPts val="1000"/>
              </a:spcBef>
              <a:buClr>
                <a:srgbClr val="D34817"/>
              </a:buClr>
              <a:buSzPct val="80000"/>
              <a:buFont typeface="Wingdings" panose="05000000000000000000" pitchFamily="2" charset="2"/>
              <a:buChar char="ü"/>
              <a:defRPr/>
            </a:pPr>
            <a:r>
              <a:rPr lang="fr-FR" dirty="0"/>
              <a:t>A défaut d’autonomie, l’unité institutionnelle est regroupée de manière comptable à celle qui la contrôle et cela, même si l’entité contrôlée dispose d’une personnalité juridique en droit national.</a:t>
            </a:r>
            <a:endPar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ndParaRPr>
          </a:p>
        </p:txBody>
      </p:sp>
    </p:spTree>
    <p:extLst>
      <p:ext uri="{BB962C8B-B14F-4D97-AF65-F5344CB8AC3E}">
        <p14:creationId xmlns:p14="http://schemas.microsoft.com/office/powerpoint/2010/main" val="13164483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46</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46</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800767"/>
          </a:xfrm>
          <a:prstGeom prst="rect">
            <a:avLst/>
          </a:prstGeom>
          <a:noFill/>
        </p:spPr>
        <p:txBody>
          <a:bodyPr wrap="square" rtlCol="0">
            <a:spAutoFit/>
          </a:bodyPr>
          <a:lstStyle/>
          <a:p>
            <a:pPr marL="285750" lvl="0" indent="-285750" defTabSz="457200">
              <a:spcBef>
                <a:spcPts val="1000"/>
              </a:spcBef>
              <a:buClr>
                <a:srgbClr val="D34817"/>
              </a:buClr>
              <a:buSzPct val="80000"/>
              <a:buFont typeface="Wingdings" panose="05000000000000000000" pitchFamily="2" charset="2"/>
              <a:buChar char="ü"/>
              <a:defRPr/>
            </a:pPr>
            <a:r>
              <a:rPr lang="fr-BE" dirty="0">
                <a:solidFill>
                  <a:prstClr val="black">
                    <a:lumMod val="75000"/>
                    <a:lumOff val="25000"/>
                  </a:prstClr>
                </a:solidFill>
                <a:latin typeface="Trebuchet MS" panose="020B0603020202020204"/>
              </a:rPr>
              <a:t>Les administrations publiques S.13</a:t>
            </a:r>
          </a:p>
          <a:p>
            <a:pPr marL="285750" lvl="0" indent="-285750" defTabSz="457200">
              <a:spcBef>
                <a:spcPts val="1000"/>
              </a:spcBef>
              <a:buClr>
                <a:srgbClr val="D34817"/>
              </a:buClr>
              <a:buSzPct val="80000"/>
              <a:buFont typeface="Wingdings" panose="05000000000000000000" pitchFamily="2" charset="2"/>
              <a:buChar char="ü"/>
              <a:defRPr/>
            </a:pPr>
            <a:endPar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ndParaRPr>
          </a:p>
          <a:p>
            <a:pPr marL="285750" lvl="0" indent="-285750" defTabSz="457200">
              <a:spcBef>
                <a:spcPts val="1000"/>
              </a:spcBef>
              <a:buClr>
                <a:srgbClr val="D34817"/>
              </a:buClr>
              <a:buSzPct val="80000"/>
              <a:buFont typeface="Wingdings" panose="05000000000000000000" pitchFamily="2" charset="2"/>
              <a:buChar char="ü"/>
              <a:defRPr/>
            </a:pPr>
            <a:r>
              <a:rPr lang="fr-BE" dirty="0">
                <a:solidFill>
                  <a:prstClr val="black">
                    <a:lumMod val="75000"/>
                    <a:lumOff val="25000"/>
                  </a:prstClr>
                </a:solidFill>
                <a:latin typeface="Trebuchet MS" panose="020B0603020202020204"/>
              </a:rPr>
              <a:t>Ne pas confondre avec les 4 autres grands secteurs agrégés du SEC 2010 :</a:t>
            </a:r>
          </a:p>
          <a:p>
            <a:pPr marL="285750" lvl="0"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rPr>
              <a:t>- Les sociétés non-financières (S.11) ;</a:t>
            </a:r>
          </a:p>
          <a:p>
            <a:pPr marL="285750" lvl="0"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rPr>
              <a:t>– Les sociétés financières (S.12) ;</a:t>
            </a:r>
          </a:p>
          <a:p>
            <a:pPr marL="285750" lvl="0"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rPr>
              <a:t>– Les ménages (S.14) ;</a:t>
            </a:r>
          </a:p>
          <a:p>
            <a:pPr marL="285750" lvl="0"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rPr>
              <a:t>– Les institutions sans but lucratif (S.15)</a:t>
            </a:r>
            <a:endParaRPr kumimoji="0" lang="fr-BE" b="0" i="0" u="none" strike="noStrike" kern="1200" cap="none" spc="0" normalizeH="0" baseline="0" noProof="0" dirty="0">
              <a:ln>
                <a:noFill/>
              </a:ln>
              <a:solidFill>
                <a:prstClr val="black">
                  <a:lumMod val="75000"/>
                  <a:lumOff val="25000"/>
                </a:prstClr>
              </a:solidFill>
              <a:effectLst/>
              <a:uLnTx/>
              <a:uFillTx/>
              <a:latin typeface="Trebuchet MS" panose="020B0603020202020204"/>
            </a:endParaRPr>
          </a:p>
        </p:txBody>
      </p:sp>
    </p:spTree>
    <p:extLst>
      <p:ext uri="{BB962C8B-B14F-4D97-AF65-F5344CB8AC3E}">
        <p14:creationId xmlns:p14="http://schemas.microsoft.com/office/powerpoint/2010/main" val="24952468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CE8CD8C1-D7E6-4311-8D90-4730982701D7}"/>
              </a:ext>
            </a:extLst>
          </p:cNvPr>
          <p:cNvSpPr>
            <a:spLocks noGrp="1"/>
          </p:cNvSpPr>
          <p:nvPr>
            <p:ph type="ftr" sz="quarter" idx="11"/>
          </p:nvPr>
        </p:nvSpPr>
        <p:spPr/>
        <p:txBody>
          <a:bodyPr/>
          <a:lstStyle/>
          <a:p>
            <a:endParaRPr lang="fr-BE"/>
          </a:p>
        </p:txBody>
      </p:sp>
      <p:sp>
        <p:nvSpPr>
          <p:cNvPr id="3" name="Espace réservé du numéro de diapositive 2">
            <a:extLst>
              <a:ext uri="{FF2B5EF4-FFF2-40B4-BE49-F238E27FC236}">
                <a16:creationId xmlns:a16="http://schemas.microsoft.com/office/drawing/2014/main" id="{322A2161-AC35-4E39-BF38-5426087A3BB5}"/>
              </a:ext>
            </a:extLst>
          </p:cNvPr>
          <p:cNvSpPr>
            <a:spLocks noGrp="1"/>
          </p:cNvSpPr>
          <p:nvPr>
            <p:ph type="sldNum" sz="quarter" idx="12"/>
          </p:nvPr>
        </p:nvSpPr>
        <p:spPr/>
        <p:txBody>
          <a:bodyPr/>
          <a:lstStyle/>
          <a:p>
            <a:fld id="{B22B6D6A-1B0F-483C-B9AB-5C702BFD9A06}" type="slidenum">
              <a:rPr lang="fr-BE" smtClean="0"/>
              <a:t>47</a:t>
            </a:fld>
            <a:endParaRPr lang="fr-BE"/>
          </a:p>
        </p:txBody>
      </p:sp>
      <p:pic>
        <p:nvPicPr>
          <p:cNvPr id="4" name="Image 3">
            <a:extLst>
              <a:ext uri="{FF2B5EF4-FFF2-40B4-BE49-F238E27FC236}">
                <a16:creationId xmlns:a16="http://schemas.microsoft.com/office/drawing/2014/main" id="{13EAAB0B-4C36-4633-8375-DC4D953774C5}"/>
              </a:ext>
            </a:extLst>
          </p:cNvPr>
          <p:cNvPicPr>
            <a:picLocks noChangeAspect="1"/>
          </p:cNvPicPr>
          <p:nvPr/>
        </p:nvPicPr>
        <p:blipFill>
          <a:blip r:embed="rId2"/>
          <a:stretch>
            <a:fillRect/>
          </a:stretch>
        </p:blipFill>
        <p:spPr>
          <a:xfrm>
            <a:off x="2313458" y="0"/>
            <a:ext cx="6650684" cy="6858000"/>
          </a:xfrm>
          <a:prstGeom prst="rect">
            <a:avLst/>
          </a:prstGeom>
        </p:spPr>
      </p:pic>
    </p:spTree>
    <p:extLst>
      <p:ext uri="{BB962C8B-B14F-4D97-AF65-F5344CB8AC3E}">
        <p14:creationId xmlns:p14="http://schemas.microsoft.com/office/powerpoint/2010/main" val="15683579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48</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48</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23220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Relativité des concepts juridiques: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Régimes juridiques par qualification juridique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Une vérité juridique dans une matière donnée n’est pas forcément vraie dans une autre matière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Droit privé vs droit public et administratif</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Droit belge vs droit européen</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Droit européen des marchés publics et droit européen du SEC 2010</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
        <p:nvSpPr>
          <p:cNvPr id="9" name="Espace réservé du pied de page 1">
            <a:extLst>
              <a:ext uri="{FF2B5EF4-FFF2-40B4-BE49-F238E27FC236}">
                <a16:creationId xmlns:a16="http://schemas.microsoft.com/office/drawing/2014/main" id="{9FF0AF6F-136F-423C-992A-A64BDD6E1CF4}"/>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Tree>
    <p:extLst>
      <p:ext uri="{BB962C8B-B14F-4D97-AF65-F5344CB8AC3E}">
        <p14:creationId xmlns:p14="http://schemas.microsoft.com/office/powerpoint/2010/main" val="20187088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49</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49</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077766"/>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Loi du 22 mai 2003 « portant organisation du budget et de la comptabilité de l'Etat fédéral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1° l'administration générale, qui regroupe tous les services publics fédéraux;</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2° les administrations dotées d'une autonomie de gestion mais sans personnalité juridique, dénommées " services administratifs à comptabilité autonome ";</a:t>
            </a:r>
          </a:p>
          <a:p>
            <a:pPr marL="742950" lvl="1" indent="-285750" defTabSz="457200">
              <a:spcBef>
                <a:spcPts val="1000"/>
              </a:spcBef>
              <a:buClr>
                <a:srgbClr val="D34817"/>
              </a:buClr>
              <a:buSzPct val="80000"/>
              <a:buFont typeface="Wingdings" panose="05000000000000000000" pitchFamily="2" charset="2"/>
              <a:buChar char="ü"/>
              <a:defRPr/>
            </a:pPr>
            <a:endParaRPr kumimoji="0" lang="fr-FR"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19902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Plan de formation</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33397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Qu’est-ce que les pouvoirs publics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L’encadrement et le subventionnement des associations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Stratégies de management de l’association par rapport aux pouvoirs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3024865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50</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50</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Autres acteurs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639214"/>
            <a:ext cx="11480800" cy="614527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Loi du 22 mai 2003 « portant organisation du budget et de la comptabilité de l'Etat fédéral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sz="1400" dirty="0">
                <a:solidFill>
                  <a:prstClr val="black">
                    <a:lumMod val="75000"/>
                    <a:lumOff val="25000"/>
                  </a:prstClr>
                </a:solidFill>
                <a:latin typeface="Trebuchet MS" panose="020B0603020202020204"/>
              </a:rPr>
              <a:t>3° les organismes d'administration publique dotés de la personnalité juridique, appelés </a:t>
            </a:r>
            <a:r>
              <a:rPr lang="fr-FR" sz="1400" b="1" u="sng" dirty="0">
                <a:solidFill>
                  <a:prstClr val="black">
                    <a:lumMod val="75000"/>
                    <a:lumOff val="25000"/>
                  </a:prstClr>
                </a:solidFill>
                <a:latin typeface="Trebuchet MS" panose="020B0603020202020204"/>
              </a:rPr>
              <a:t>" organismes administratifs publics ", </a:t>
            </a:r>
            <a:r>
              <a:rPr lang="fr-FR" sz="1400" dirty="0">
                <a:solidFill>
                  <a:prstClr val="black">
                    <a:lumMod val="75000"/>
                    <a:lumOff val="25000"/>
                  </a:prstClr>
                </a:solidFill>
                <a:latin typeface="Trebuchet MS" panose="020B0603020202020204"/>
              </a:rPr>
              <a:t>à l'exclusion des organismes publics de sécurité sociale de la catégorie D de la loi du 16 mars 1954 relative au contrôle de certains organismes d'intérêt public et des institutions publiques de sécurité sociale reprises dans l'arrêté royal du 3 avril 1997 portant des mesures en vue de la responsabilisation des institutions publiques de sécurité sociale.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sz="1400" dirty="0">
                <a:solidFill>
                  <a:prstClr val="black">
                    <a:lumMod val="75000"/>
                    <a:lumOff val="25000"/>
                  </a:prstClr>
                </a:solidFill>
                <a:latin typeface="Trebuchet MS" panose="020B0603020202020204"/>
              </a:rPr>
              <a:t>   La catégorie sous 3° comprend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sz="1400" dirty="0">
                <a:solidFill>
                  <a:prstClr val="black">
                    <a:lumMod val="75000"/>
                    <a:lumOff val="25000"/>
                  </a:prstClr>
                </a:solidFill>
                <a:latin typeface="Trebuchet MS" panose="020B0603020202020204"/>
              </a:rPr>
              <a:t>   a) les organismes à gestion ministérielle, soumis directement à l'autorité du ministre dont ils relèvent et auquel sont confiés les pouvoirs de gestion; ce sont les organismes d'intérêt public de la catégorie A visés à l'article 1er de la loi du 16 mars 1954 relative aux organismes d'intérêt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sz="1400" dirty="0">
                <a:solidFill>
                  <a:prstClr val="black">
                    <a:lumMod val="75000"/>
                    <a:lumOff val="25000"/>
                  </a:prstClr>
                </a:solidFill>
                <a:latin typeface="Trebuchet MS" panose="020B0603020202020204"/>
              </a:rPr>
              <a:t>   b) les organismes à gestion autonome, bénéficiant d'une autonomie organique, sans préjudice des pouvoirs de tutelle et de contrôle du ministre dont ils relèvent; ce sont les organismes de la catégorie B et C visés à l'article 1er de la loi précitée du 16 mars 1954.</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sz="1400" dirty="0">
                <a:solidFill>
                  <a:prstClr val="black">
                    <a:lumMod val="75000"/>
                    <a:lumOff val="25000"/>
                  </a:prstClr>
                </a:solidFill>
                <a:latin typeface="Trebuchet MS" panose="020B0603020202020204"/>
              </a:rPr>
              <a:t>   Sont assimilés aux organismes administratifs publics à gestion autonome, sur base d'une liste établie dans la loi budgétaire, les entités, avec personnalité juridique, qui ne sont pas exclues sur base du présent point 3° et qui sont classifiés par l'Institut des Comptes nationaux, sous l'administration centrale, à savoir le </a:t>
            </a:r>
            <a:r>
              <a:rPr lang="fr-FR" sz="1400" b="1" u="sng" dirty="0">
                <a:solidFill>
                  <a:prstClr val="black">
                    <a:lumMod val="75000"/>
                    <a:lumOff val="25000"/>
                  </a:prstClr>
                </a:solidFill>
                <a:latin typeface="Trebuchet MS" panose="020B0603020202020204"/>
              </a:rPr>
              <a:t>code S1311</a:t>
            </a:r>
            <a:r>
              <a:rPr lang="fr-FR" sz="1400" dirty="0">
                <a:solidFill>
                  <a:prstClr val="black">
                    <a:lumMod val="75000"/>
                    <a:lumOff val="25000"/>
                  </a:prstClr>
                </a:solidFill>
                <a:latin typeface="Trebuchet MS" panose="020B0603020202020204"/>
              </a:rPr>
              <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sz="1400" dirty="0">
                <a:solidFill>
                  <a:prstClr val="black">
                    <a:lumMod val="75000"/>
                    <a:lumOff val="25000"/>
                  </a:prstClr>
                </a:solidFill>
                <a:latin typeface="Trebuchet MS" panose="020B0603020202020204"/>
              </a:rPr>
              <a:t>   4° les entreprises à caractère commercial, industriel ou financier, dotées d'un régime d'autonomie mais sans personnalité juridique, appelées " </a:t>
            </a:r>
            <a:r>
              <a:rPr lang="fr-FR" sz="1400" b="1" u="sng" dirty="0">
                <a:solidFill>
                  <a:prstClr val="black">
                    <a:lumMod val="75000"/>
                    <a:lumOff val="25000"/>
                  </a:prstClr>
                </a:solidFill>
                <a:latin typeface="Trebuchet MS" panose="020B0603020202020204"/>
              </a:rPr>
              <a:t>entreprises d'Etat </a:t>
            </a:r>
            <a:r>
              <a:rPr lang="fr-FR" sz="1400" dirty="0">
                <a:solidFill>
                  <a:prstClr val="black">
                    <a:lumMod val="75000"/>
                    <a:lumOff val="25000"/>
                  </a:prstClr>
                </a:solidFill>
                <a:latin typeface="Trebuchet MS" panose="020B0603020202020204"/>
              </a:rPr>
              <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sz="1400" dirty="0">
                <a:solidFill>
                  <a:prstClr val="black">
                    <a:lumMod val="75000"/>
                    <a:lumOff val="25000"/>
                  </a:prstClr>
                </a:solidFill>
                <a:latin typeface="Trebuchet MS" panose="020B0603020202020204"/>
              </a:rPr>
              <a:t>   Le Sénat, la Chambre des représentants, et les services dont le budget est approuvé par la Commission de la comptabilité de la Chambre des représentants ne sont pas considérés comme des services au sens de l'article 2, alinéa 1er, 1° à 4°.</a:t>
            </a:r>
            <a:endParaRPr kumimoji="0" lang="fr-FR"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
        <p:nvSpPr>
          <p:cNvPr id="9" name="Espace réservé du pied de page 1">
            <a:extLst>
              <a:ext uri="{FF2B5EF4-FFF2-40B4-BE49-F238E27FC236}">
                <a16:creationId xmlns:a16="http://schemas.microsoft.com/office/drawing/2014/main" id="{13BFDA8D-991F-493E-BECB-4CB5AC3D1DCA}"/>
              </a:ext>
            </a:extLst>
          </p:cNvPr>
          <p:cNvSpPr txBox="1">
            <a:spLocks/>
          </p:cNvSpPr>
          <p:nvPr/>
        </p:nvSpPr>
        <p:spPr>
          <a:xfrm>
            <a:off x="4038600" y="6311750"/>
            <a:ext cx="4724400" cy="483403"/>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t>Qu’est-ce que les pouvoirs publics?</a:t>
            </a:r>
          </a:p>
          <a:p>
            <a:endParaRPr lang="fr-BE" dirty="0"/>
          </a:p>
        </p:txBody>
      </p:sp>
    </p:spTree>
    <p:extLst>
      <p:ext uri="{BB962C8B-B14F-4D97-AF65-F5344CB8AC3E}">
        <p14:creationId xmlns:p14="http://schemas.microsoft.com/office/powerpoint/2010/main" val="29100236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BE" dirty="0"/>
              <a:t>Conclusion</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51</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51</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En guise de première conclusion</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800767"/>
          </a:xfrm>
          <a:prstGeom prst="rect">
            <a:avLst/>
          </a:prstGeom>
          <a:noFill/>
        </p:spPr>
        <p:txBody>
          <a:bodyPr wrap="square" rtlCol="0">
            <a:spAutoFit/>
          </a:bodyPr>
          <a:lstStyle/>
          <a:p>
            <a:pPr marL="285750" lvl="0" indent="-285750" defTabSz="457200">
              <a:spcBef>
                <a:spcPts val="1000"/>
              </a:spcBef>
              <a:buClr>
                <a:srgbClr val="D34817"/>
              </a:buClr>
              <a:buSzPct val="80000"/>
              <a:buFont typeface="Wingdings" panose="05000000000000000000" pitchFamily="2" charset="2"/>
              <a:buChar char="ü"/>
              <a:defRPr/>
            </a:pPr>
            <a:r>
              <a:rPr lang="fr-BE" noProof="0" dirty="0">
                <a:solidFill>
                  <a:prstClr val="black">
                    <a:lumMod val="75000"/>
                    <a:lumOff val="25000"/>
                  </a:prstClr>
                </a:solidFill>
                <a:latin typeface="Trebuchet MS" panose="020B0603020202020204"/>
              </a:rPr>
              <a:t>Bestiaire des « personnes publiques » : typologie complexe, polymorphe et évolutive</a:t>
            </a:r>
          </a:p>
          <a:p>
            <a:pPr marL="285750" lvl="0" indent="-285750" defTabSz="457200">
              <a:spcBef>
                <a:spcPts val="1000"/>
              </a:spcBef>
              <a:buClr>
                <a:srgbClr val="D34817"/>
              </a:buClr>
              <a:buSzPct val="80000"/>
              <a:buFont typeface="Wingdings" panose="05000000000000000000" pitchFamily="2" charset="2"/>
              <a:buChar char="ü"/>
              <a:defRPr/>
            </a:pPr>
            <a:endParaRPr lang="fr-BE" dirty="0">
              <a:solidFill>
                <a:prstClr val="black">
                  <a:lumMod val="75000"/>
                  <a:lumOff val="25000"/>
                </a:prstClr>
              </a:solidFill>
              <a:latin typeface="Trebuchet MS" panose="020B0603020202020204"/>
            </a:endParaRPr>
          </a:p>
          <a:p>
            <a:pPr marL="285750" lvl="0" indent="-285750" defTabSz="457200">
              <a:spcBef>
                <a:spcPts val="1000"/>
              </a:spcBef>
              <a:buClr>
                <a:srgbClr val="D34817"/>
              </a:buClr>
              <a:buSzPct val="80000"/>
              <a:buFont typeface="Wingdings" panose="05000000000000000000" pitchFamily="2" charset="2"/>
              <a:buChar char="ü"/>
              <a:defRPr/>
            </a:pPr>
            <a:r>
              <a:rPr lang="fr-BE" dirty="0">
                <a:solidFill>
                  <a:prstClr val="black">
                    <a:lumMod val="75000"/>
                    <a:lumOff val="25000"/>
                  </a:prstClr>
                </a:solidFill>
                <a:latin typeface="Trebuchet MS" panose="020B0603020202020204"/>
              </a:rPr>
              <a:t>Relativité et multiplicité des qualifications juridiques</a:t>
            </a:r>
          </a:p>
          <a:p>
            <a:pPr marL="285750" lvl="0" indent="-285750" defTabSz="457200">
              <a:spcBef>
                <a:spcPts val="1000"/>
              </a:spcBef>
              <a:buClr>
                <a:srgbClr val="D34817"/>
              </a:buClr>
              <a:buSzPct val="80000"/>
              <a:buFont typeface="Wingdings" panose="05000000000000000000" pitchFamily="2" charset="2"/>
              <a:buChar char="ü"/>
              <a:defRPr/>
            </a:pPr>
            <a:endParaRPr lang="fr-BE" dirty="0">
              <a:solidFill>
                <a:prstClr val="black">
                  <a:lumMod val="75000"/>
                  <a:lumOff val="25000"/>
                </a:prstClr>
              </a:solidFill>
              <a:latin typeface="Trebuchet MS" panose="020B0603020202020204"/>
            </a:endParaRPr>
          </a:p>
          <a:p>
            <a:pPr marL="285750" lvl="0" indent="-285750" defTabSz="457200">
              <a:spcBef>
                <a:spcPts val="1000"/>
              </a:spcBef>
              <a:buClr>
                <a:srgbClr val="D34817"/>
              </a:buClr>
              <a:buSzPct val="80000"/>
              <a:buFont typeface="Wingdings" panose="05000000000000000000" pitchFamily="2" charset="2"/>
              <a:buChar char="ü"/>
              <a:defRPr/>
            </a:pPr>
            <a:r>
              <a:rPr lang="fr-BE" dirty="0">
                <a:solidFill>
                  <a:prstClr val="black">
                    <a:lumMod val="75000"/>
                    <a:lumOff val="25000"/>
                  </a:prstClr>
                </a:solidFill>
                <a:latin typeface="Trebuchet MS" panose="020B0603020202020204"/>
              </a:rPr>
              <a:t>Utilité du classement pour l’applicabilité des régimes juridiques</a:t>
            </a:r>
          </a:p>
          <a:p>
            <a:pPr marL="285750" lvl="0" indent="-285750" defTabSz="457200">
              <a:spcBef>
                <a:spcPts val="1000"/>
              </a:spcBef>
              <a:buClr>
                <a:srgbClr val="D34817"/>
              </a:buClr>
              <a:buSzPct val="80000"/>
              <a:buFont typeface="Wingdings" panose="05000000000000000000" pitchFamily="2" charset="2"/>
              <a:buChar char="ü"/>
              <a:defRPr/>
            </a:pPr>
            <a:endParaRPr kumimoji="0" lang="fr-BE" b="0" i="0" u="none" strike="noStrike" kern="1200" cap="none" spc="0" normalizeH="0" noProof="0" dirty="0">
              <a:ln>
                <a:noFill/>
              </a:ln>
              <a:solidFill>
                <a:prstClr val="black">
                  <a:lumMod val="75000"/>
                  <a:lumOff val="25000"/>
                </a:prstClr>
              </a:solidFill>
              <a:effectLst/>
              <a:uLnTx/>
              <a:uFillTx/>
              <a:latin typeface="Trebuchet MS" panose="020B0603020202020204"/>
            </a:endParaRPr>
          </a:p>
          <a:p>
            <a:pPr marL="285750" lvl="0" indent="-285750" defTabSz="457200">
              <a:spcBef>
                <a:spcPts val="1000"/>
              </a:spcBef>
              <a:buClr>
                <a:srgbClr val="D34817"/>
              </a:buClr>
              <a:buSzPct val="80000"/>
              <a:buFont typeface="Wingdings" panose="05000000000000000000" pitchFamily="2" charset="2"/>
              <a:buChar char="ü"/>
              <a:defRPr/>
            </a:pPr>
            <a:endParaRPr kumimoji="0" lang="fr-BE" b="0" i="0" u="none" strike="noStrike" kern="1200" cap="none" spc="0" normalizeH="0" noProof="0" dirty="0">
              <a:ln>
                <a:noFill/>
              </a:ln>
              <a:solidFill>
                <a:prstClr val="black">
                  <a:lumMod val="75000"/>
                  <a:lumOff val="25000"/>
                </a:prstClr>
              </a:solidFill>
              <a:effectLst/>
              <a:uLnTx/>
              <a:uFillTx/>
              <a:latin typeface="Trebuchet MS" panose="020B0603020202020204"/>
            </a:endParaRPr>
          </a:p>
        </p:txBody>
      </p:sp>
    </p:spTree>
    <p:extLst>
      <p:ext uri="{BB962C8B-B14F-4D97-AF65-F5344CB8AC3E}">
        <p14:creationId xmlns:p14="http://schemas.microsoft.com/office/powerpoint/2010/main" val="1551379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52</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52</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Plan de formation</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33397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Qu’est-ce que les pouvoirs publics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L’encadrement et le subventionnement des associations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Stratégies de management de l’association par rapport aux pouvoirs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8160094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53</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53</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192873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Encadrement par les pouvoirs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Subventionnement par les pouvoirs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42648480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54</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54</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549690"/>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Types d’encadrement divers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Agrément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Participation au capital ou aux organes de gestion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Tutelle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Commissaire du gouvernement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9919218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55</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55</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23192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Agrément par les pouvoirs publics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Reconnaissance administrative (acte unilatéral individuel - conséquences)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Sorte de label public prévu par la loi et reconnu par l’administration pour l’exercice d’un service public fonctionnel</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3126289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56</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56</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57588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Qu’est-ce qu’une activité de service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Une activité non-marchande?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Une activité exercée par les pouvoirs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Une activité d’intérêt général?</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4425730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57</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57</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6386364"/>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Qu’est-ce qu’une activité de service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Une activité reconnue d’intérêt général par la loi (ou en droit européen, par une décision publique)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Peu importe le type de mission (distribution d’armes, de fruits et légumes ou construction de routes…)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Peu importe qui l’exerce (public ou privé agréé)</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Peu importe que l’activité soit marchande ou non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27079037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58</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58</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666336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Qu’est-ce qu’une activité de service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Peu importe que l’activité soit marchande ou non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Il y a des services publics marchands ou non marchands.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La gratuité n’est pas consubstantielle du service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Mais attention, le SP marchand/économique sera parfois assimilé à une activité concurrentielle presque ordinaire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7970366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59</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59</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23192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Qu’est-ce qu’une activité de service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Attention: le caractère non marchand de l’activité menée peut évidemment être utilisé par l’administration pour déterminer, dans une législation précise, si elle agrée </a:t>
            </a:r>
            <a:r>
              <a:rPr lang="fr-FR">
                <a:solidFill>
                  <a:prstClr val="black">
                    <a:lumMod val="75000"/>
                    <a:lumOff val="25000"/>
                  </a:prstClr>
                </a:solidFill>
                <a:latin typeface="Trebuchet MS" panose="020B0603020202020204"/>
              </a:rPr>
              <a:t>ou subventionne ou pas</a:t>
            </a: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944123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Plan de formation</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33397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Qu’est-ce que les pouvoirs publics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L’encadrement et le subventionnement des associations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Stratégies de management de l’association par rapport aux pouvoirs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61244177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60</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60</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61124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Agrément par les pouvoirs publics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Dépend des législations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Concept fluctuant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Conditionnement à un subventionnement (parfois)</a:t>
            </a: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216673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61</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61</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685315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Exemple d’agrément par les pouvoirs publics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Décret du 20 juillet 2000 déterminant les conditions d'agrément et de subventionnement des maisons de jeunes, centres de rencontres et d'hébergement et centres d'information des jeunes et de leurs fédérations.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Article 1. § 1er. Pour obtenir et conserver à durée indéterminée l'&lt;agrément&gt; comme maison de jeunes, centre de rencontres et d'hébergement ou centre d'information des jeunes, l'association doit respecter les conditions particulières énoncées à l'article 3, 4 ou 6 selon l'objet de sa demande et, sous réserve de l'application de l'article 5 ou 7, les conditions générales suivantes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   1° </a:t>
            </a:r>
            <a:r>
              <a:rPr lang="fr-FR" dirty="0" err="1">
                <a:solidFill>
                  <a:prstClr val="black">
                    <a:lumMod val="75000"/>
                    <a:lumOff val="25000"/>
                  </a:prstClr>
                </a:solidFill>
                <a:latin typeface="Trebuchet MS" panose="020B0603020202020204"/>
              </a:rPr>
              <a:t>Etre</a:t>
            </a:r>
            <a:r>
              <a:rPr lang="fr-FR" dirty="0">
                <a:solidFill>
                  <a:prstClr val="black">
                    <a:lumMod val="75000"/>
                    <a:lumOff val="25000"/>
                  </a:prstClr>
                </a:solidFill>
                <a:latin typeface="Trebuchet MS" panose="020B0603020202020204"/>
              </a:rPr>
              <a:t> constituée sous forme d'association sans but lucratif, conformément à la loi du 27 juin 1921 sur les associations sans but lucratif, les associations internationales sans but lucratif et les fondations, telle que modifiée;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   2° </a:t>
            </a:r>
            <a:r>
              <a:rPr lang="fr-FR" dirty="0" err="1">
                <a:solidFill>
                  <a:prstClr val="black">
                    <a:lumMod val="75000"/>
                    <a:lumOff val="25000"/>
                  </a:prstClr>
                </a:solidFill>
                <a:latin typeface="Trebuchet MS" panose="020B0603020202020204"/>
              </a:rPr>
              <a:t>Etre</a:t>
            </a:r>
            <a:r>
              <a:rPr lang="fr-FR" dirty="0">
                <a:solidFill>
                  <a:prstClr val="black">
                    <a:lumMod val="75000"/>
                    <a:lumOff val="25000"/>
                  </a:prstClr>
                </a:solidFill>
                <a:latin typeface="Trebuchet MS" panose="020B0603020202020204"/>
              </a:rPr>
              <a:t> ouverte à tous les jeunes dans le respect des droits de l'homme;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   3° Respecter et défendre, au même titre que toute personne exerçant une responsabilité en son sein, les principes contenus dans la Déclaration universelle des Droits de l'Homme et la Convention internationale des Droits de l'Enfant;</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42694510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62</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62</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380686"/>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Exemple d’agrément par les pouvoirs publics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Décret du 20 juillet 2000 déterminant les conditions d'agrément et de subventionnement des maisons de jeunes, centres de rencontres et d'hébergement et centres d'information des jeunes et de leurs fédérations.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Article 1</a:t>
            </a:r>
            <a:r>
              <a:rPr lang="fr-FR" baseline="30000" dirty="0">
                <a:solidFill>
                  <a:prstClr val="black">
                    <a:lumMod val="75000"/>
                    <a:lumOff val="25000"/>
                  </a:prstClr>
                </a:solidFill>
                <a:latin typeface="Trebuchet MS" panose="020B0603020202020204"/>
              </a:rPr>
              <a:t>er</a:t>
            </a:r>
            <a:r>
              <a:rPr lang="fr-FR" dirty="0">
                <a:solidFill>
                  <a:prstClr val="black">
                    <a:lumMod val="75000"/>
                    <a:lumOff val="25000"/>
                  </a:prstClr>
                </a:solidFill>
                <a:latin typeface="Trebuchet MS" panose="020B0603020202020204"/>
              </a:rPr>
              <a:t> (…) § 2. L'agrément ne peut être accordé que dans la limite des crédits disponibles.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   Les crédits disponibles sont ceux obtenus après imputation du montant total des subventions auxquelles peuvent prétendre les associations agréées</a:t>
            </a:r>
          </a:p>
          <a:p>
            <a:pPr marR="0" lvl="0" algn="l" defTabSz="457200" rtl="0" eaLnBrk="1" fontAlgn="auto" latinLnBrk="0" hangingPunct="1">
              <a:lnSpc>
                <a:spcPct val="100000"/>
              </a:lnSpc>
              <a:spcBef>
                <a:spcPts val="1000"/>
              </a:spcBef>
              <a:spcAft>
                <a:spcPts val="0"/>
              </a:spcAft>
              <a:buClr>
                <a:srgbClr val="D34817"/>
              </a:buClr>
              <a:buSzPct val="80000"/>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81365697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63</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63</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95492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Participation au capital ou aux organes de gestion: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Technique de droit privé (contrat)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Prévue dans les statuts?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97150341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64</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64</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042406"/>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Tutelle: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Contrôle public prévu par la loi</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Assez peu efficace sur les personnes privées (souvent limitée à la création, quand cela est réalisé par un pouvoir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5815564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65</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65</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57588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Commissaire du gouvernement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Émanation du gouvernement au sein de l’organe de gestion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Prévu par les statuts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Forme de tutelle spéciale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09211100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66</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66</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57588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Financement public unilatéral</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Prévu par la loi ou discrétionnaire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Convention ou cahier de charges?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06110247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67</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67</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625812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Financement public unilatéral</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Administration public ------</a:t>
            </a:r>
            <a:r>
              <a:rPr lang="fr-FR" dirty="0">
                <a:solidFill>
                  <a:prstClr val="black">
                    <a:lumMod val="75000"/>
                    <a:lumOff val="25000"/>
                  </a:prstClr>
                </a:solidFill>
                <a:latin typeface="Trebuchet MS" panose="020B0603020202020204"/>
                <a:sym typeface="Wingdings" panose="05000000000000000000" pitchFamily="2" charset="2"/>
              </a:rPr>
              <a:t> particulier</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sym typeface="Wingdings" panose="05000000000000000000" pitchFamily="2" charset="2"/>
              </a:rPr>
              <a:t>Motivation formelle de la décision (droit de l’administré)</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sym typeface="Wingdings" panose="05000000000000000000" pitchFamily="2" charset="2"/>
              </a:rPr>
              <a:t>Droit subjectif au subventionnement? (distinguer les situations – ex agrément/subventionnement; cadre législatif clair ou subvention discrétionnaire)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2622833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68</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68</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719684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Prévu par la loi ou discrétionnaire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Une subvention n’est pas l’autre;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Législation évolue (fédéralisme…mais pas 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Discrétionnaires = pas sans encadrement légal, mais large pouvoir d’appréciation du Ministre (implication?)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57763271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69</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69</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98112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Convention ou cahier de charges?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Pas incompatible avec le caractère unilatéral de la subvention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Conventionnalisation (//contrat privé?)</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Cahier de charges (//marché public? Non)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87498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BE" dirty="0"/>
              <a:t>Qu’est-ce que les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Qu’est-ce que les pouvoirs publics ?</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73921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Introduction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Notion de personne juridique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Notion de personne publique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Autres acteurs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9242138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70</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70</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95492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Questions de recours administratifs ou juridictionnel</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42354228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71</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71</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719684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Recours : contestation d’une décision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Peut être introduit devant l’auteur de l’acte ou devant une autre personne</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Si c’est une autre personne, est-elle liée à l’auteur de l’acte?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Supérieur hiérarchique?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Autorité de tutelle?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Différence??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Comment l’identifier?</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b="1" dirty="0">
              <a:solidFill>
                <a:prstClr val="black">
                  <a:lumMod val="75000"/>
                  <a:lumOff val="25000"/>
                </a:prstClr>
              </a:solidFill>
              <a:latin typeface="Trebuchet MS" panose="020B0603020202020204"/>
            </a:endParaRPr>
          </a:p>
          <a:p>
            <a:pPr marL="285750"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R="0" lvl="0" algn="l" defTabSz="457200" rtl="0" eaLnBrk="1" fontAlgn="auto" latinLnBrk="0" hangingPunct="1">
              <a:lnSpc>
                <a:spcPct val="100000"/>
              </a:lnSpc>
              <a:spcBef>
                <a:spcPts val="1000"/>
              </a:spcBef>
              <a:spcAft>
                <a:spcPts val="0"/>
              </a:spcAft>
              <a:buClr>
                <a:srgbClr val="D34817"/>
              </a:buClr>
              <a:buSzPct val="80000"/>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400600627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72</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72</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98112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Recours : contestation d’une décision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Recours administratif ou juridictionnel?</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Recours administratif prévu par le texte de loi ou l’arrêté?</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Impact?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b="1" dirty="0">
              <a:solidFill>
                <a:prstClr val="black">
                  <a:lumMod val="75000"/>
                  <a:lumOff val="25000"/>
                </a:prstClr>
              </a:solidFill>
              <a:latin typeface="Trebuchet MS" panose="020B0603020202020204"/>
            </a:endParaRPr>
          </a:p>
          <a:p>
            <a:pPr marL="285750"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R="0" lvl="0" algn="l" defTabSz="457200" rtl="0" eaLnBrk="1" fontAlgn="auto" latinLnBrk="0" hangingPunct="1">
              <a:lnSpc>
                <a:spcPct val="100000"/>
              </a:lnSpc>
              <a:spcBef>
                <a:spcPts val="1000"/>
              </a:spcBef>
              <a:spcAft>
                <a:spcPts val="0"/>
              </a:spcAft>
              <a:buClr>
                <a:srgbClr val="D34817"/>
              </a:buClr>
              <a:buSzPct val="80000"/>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2841066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73</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73</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797654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Ex de recours administratif prévu par un texte</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Arrêté du Gouvernement de la Communauté française du 5 décembre 2018 relatif aux conditions générales d'agrément et d'octroi des subventions pour les services visés à l'article 139 du décret du 18 janvier 2018 portant le Code de la prévention, de l'aide à la jeunesse et de la protection de la jeunesse</a:t>
            </a:r>
          </a:p>
          <a:p>
            <a:pPr marR="0" lvl="0" algn="l" defTabSz="457200" rtl="0" eaLnBrk="1" fontAlgn="auto" latinLnBrk="0" hangingPunct="1">
              <a:lnSpc>
                <a:spcPct val="100000"/>
              </a:lnSpc>
              <a:spcBef>
                <a:spcPts val="1000"/>
              </a:spcBef>
              <a:spcAft>
                <a:spcPts val="0"/>
              </a:spcAft>
              <a:buClr>
                <a:srgbClr val="D34817"/>
              </a:buClr>
              <a:buSzPct val="80000"/>
              <a:tabLst/>
              <a:defRPr/>
            </a:pPr>
            <a:r>
              <a:rPr lang="fr-FR" sz="1600" dirty="0">
                <a:solidFill>
                  <a:prstClr val="black">
                    <a:lumMod val="75000"/>
                    <a:lumOff val="25000"/>
                  </a:prstClr>
                </a:solidFill>
                <a:latin typeface="Trebuchet MS" panose="020B0603020202020204"/>
              </a:rPr>
              <a:t>  Art. 52. § 1er. Le service reçoit une subvention provisionnelle pour frais de personnel et une subvention provisionnelle pour frais de fonctionnement, dont les montants sont déterminés par l'administration pour la période comprise entre la date de l'agrément et la fin des trois années civiles suivantes et ensuite pour chaque période de trois ans.</a:t>
            </a:r>
          </a:p>
          <a:p>
            <a:pPr marR="0" lvl="0" algn="l" defTabSz="457200" rtl="0" eaLnBrk="1" fontAlgn="auto" latinLnBrk="0" hangingPunct="1">
              <a:lnSpc>
                <a:spcPct val="100000"/>
              </a:lnSpc>
              <a:spcBef>
                <a:spcPts val="1000"/>
              </a:spcBef>
              <a:spcAft>
                <a:spcPts val="0"/>
              </a:spcAft>
              <a:buClr>
                <a:srgbClr val="D34817"/>
              </a:buClr>
              <a:buSzPct val="80000"/>
              <a:tabLst/>
              <a:defRPr/>
            </a:pPr>
            <a:r>
              <a:rPr lang="fr-FR" sz="1600" dirty="0">
                <a:solidFill>
                  <a:prstClr val="black">
                    <a:lumMod val="75000"/>
                    <a:lumOff val="25000"/>
                  </a:prstClr>
                </a:solidFill>
                <a:latin typeface="Trebuchet MS" panose="020B0603020202020204"/>
              </a:rPr>
              <a:t>  Les subventions provisionnelles sont liquidées à raison d'un douzième par mois.</a:t>
            </a:r>
          </a:p>
          <a:p>
            <a:pPr marR="0" lvl="0" algn="l" defTabSz="457200" rtl="0" eaLnBrk="1" fontAlgn="auto" latinLnBrk="0" hangingPunct="1">
              <a:lnSpc>
                <a:spcPct val="100000"/>
              </a:lnSpc>
              <a:spcBef>
                <a:spcPts val="1000"/>
              </a:spcBef>
              <a:spcAft>
                <a:spcPts val="0"/>
              </a:spcAft>
              <a:buClr>
                <a:srgbClr val="D34817"/>
              </a:buClr>
              <a:buSzPct val="80000"/>
              <a:tabLst/>
              <a:defRPr/>
            </a:pPr>
            <a:r>
              <a:rPr lang="fr-FR" sz="1600" dirty="0">
                <a:solidFill>
                  <a:prstClr val="black">
                    <a:lumMod val="75000"/>
                    <a:lumOff val="25000"/>
                  </a:prstClr>
                </a:solidFill>
                <a:latin typeface="Trebuchet MS" panose="020B0603020202020204"/>
              </a:rPr>
              <a:t>    (…)</a:t>
            </a:r>
          </a:p>
          <a:p>
            <a:pPr marR="0" lvl="0" algn="l" defTabSz="457200" rtl="0" eaLnBrk="1" fontAlgn="auto" latinLnBrk="0" hangingPunct="1">
              <a:lnSpc>
                <a:spcPct val="100000"/>
              </a:lnSpc>
              <a:spcBef>
                <a:spcPts val="1000"/>
              </a:spcBef>
              <a:spcAft>
                <a:spcPts val="0"/>
              </a:spcAft>
              <a:buClr>
                <a:srgbClr val="D34817"/>
              </a:buClr>
              <a:buSzPct val="80000"/>
              <a:tabLst/>
              <a:defRPr/>
            </a:pPr>
            <a:r>
              <a:rPr lang="fr-FR" sz="1600" dirty="0">
                <a:solidFill>
                  <a:prstClr val="black">
                    <a:lumMod val="75000"/>
                    <a:lumOff val="25000"/>
                  </a:prstClr>
                </a:solidFill>
                <a:latin typeface="Trebuchet MS" panose="020B0603020202020204"/>
              </a:rPr>
              <a:t>  § 4. En cas de désaccord sur le montant d'une subvention, la direction du service dispose d'un délai de deux mois à partir de la notification du montant concerné pour adresser un recours motivé par courrier recommandé auprès de l'administration.</a:t>
            </a:r>
          </a:p>
          <a:p>
            <a:pPr marR="0" lvl="0" algn="l" defTabSz="457200" rtl="0" eaLnBrk="1" fontAlgn="auto" latinLnBrk="0" hangingPunct="1">
              <a:lnSpc>
                <a:spcPct val="100000"/>
              </a:lnSpc>
              <a:spcBef>
                <a:spcPts val="1000"/>
              </a:spcBef>
              <a:spcAft>
                <a:spcPts val="0"/>
              </a:spcAft>
              <a:buClr>
                <a:srgbClr val="D34817"/>
              </a:buClr>
              <a:buSzPct val="80000"/>
              <a:tabLst/>
              <a:defRPr/>
            </a:pPr>
            <a:r>
              <a:rPr lang="fr-FR" sz="1600" dirty="0">
                <a:solidFill>
                  <a:prstClr val="black">
                    <a:lumMod val="75000"/>
                    <a:lumOff val="25000"/>
                  </a:prstClr>
                </a:solidFill>
                <a:latin typeface="Trebuchet MS" panose="020B0603020202020204"/>
              </a:rPr>
              <a:t>  L'administration communique sa décision dans les deux mois de la réception du recours.</a:t>
            </a:r>
          </a:p>
          <a:p>
            <a:pPr marR="0" lvl="0" algn="l" defTabSz="457200" rtl="0" eaLnBrk="1" fontAlgn="auto" latinLnBrk="0" hangingPunct="1">
              <a:lnSpc>
                <a:spcPct val="100000"/>
              </a:lnSpc>
              <a:spcBef>
                <a:spcPts val="1000"/>
              </a:spcBef>
              <a:spcAft>
                <a:spcPts val="0"/>
              </a:spcAft>
              <a:buClr>
                <a:srgbClr val="D34817"/>
              </a:buClr>
              <a:buSzPct val="80000"/>
              <a:tabLst/>
              <a:defRPr/>
            </a:pPr>
            <a:r>
              <a:rPr lang="fr-FR" sz="1600" dirty="0">
                <a:solidFill>
                  <a:prstClr val="black">
                    <a:lumMod val="75000"/>
                    <a:lumOff val="25000"/>
                  </a:prstClr>
                </a:solidFill>
                <a:latin typeface="Trebuchet MS" panose="020B0603020202020204"/>
              </a:rPr>
              <a:t>  En l'absence de recours dans le délai visé à l'alinéa 1er, la décision de l'administration acquiert un caractère définitif, sauf s'il est établi qu'une erreur est imputable à l'administration et que la correction de cette erreur est favorable au service.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8896262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74</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74</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 saviez-vous?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852884"/>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Recours : contestation d’une décision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Recours administratif ou juridictionnel?</a:t>
            </a:r>
          </a:p>
          <a:p>
            <a:pPr marL="742950" lvl="1"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Recours juridictionnel devant le juge judiciaire (souvent le Tribunal de Première Instance mais parfois aussi le Tribunal du travail) ou devant le Conseil d’Etat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b="1" dirty="0">
              <a:solidFill>
                <a:prstClr val="black">
                  <a:lumMod val="75000"/>
                  <a:lumOff val="25000"/>
                </a:prstClr>
              </a:solidFill>
              <a:latin typeface="Trebuchet MS" panose="020B0603020202020204"/>
            </a:endParaRPr>
          </a:p>
          <a:p>
            <a:pPr marL="285750"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R="0" lvl="0" algn="l" defTabSz="457200" rtl="0" eaLnBrk="1" fontAlgn="auto" latinLnBrk="0" hangingPunct="1">
              <a:lnSpc>
                <a:spcPct val="100000"/>
              </a:lnSpc>
              <a:spcBef>
                <a:spcPts val="1000"/>
              </a:spcBef>
              <a:spcAft>
                <a:spcPts val="0"/>
              </a:spcAft>
              <a:buClr>
                <a:srgbClr val="D34817"/>
              </a:buClr>
              <a:buSzPct val="80000"/>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47823663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75</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75</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31940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Ex.: APE wallons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 La réforme du dispositif APE est entrée en vigueur le 1er janvier 2022. Elle vise la pérennisation des emplois créés dans le cadre du dispositif APE et la création de nouveaux emplois répondant à des besoins sociétaux prioritaires.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7988355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76</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76</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694036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Ex.: APE wallons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Où se renseigner sur la subvention?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Texte de loi? Ex. Décret du 10 juin 2021 relatif à la pérennisation des emplois créés dans le cadre du dispositif des aides à la promotion de l'emploi (APE) et à la création d'emplois répondant à des besoins sociétaux prioritaires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Attention aux (parfois nombreux) arrêtés d’exécution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Métier de juriste…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35335644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77</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77</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L’encadrement et le subventionnement des associations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7750840"/>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Ex.: APE wallons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=&gt; astuce : les sites web publics sont souvent assez bien construits (ex.: </a:t>
            </a:r>
            <a:r>
              <a:rPr lang="fr-FR" dirty="0">
                <a:solidFill>
                  <a:prstClr val="black">
                    <a:lumMod val="75000"/>
                    <a:lumOff val="25000"/>
                  </a:prstClr>
                </a:solidFill>
                <a:latin typeface="Trebuchet MS" panose="020B0603020202020204"/>
                <a:hlinkClick r:id="rId4"/>
              </a:rPr>
              <a:t>https://www.leforem.be/entreprises/aides-financieres-aides-promotion-emploi.html</a:t>
            </a:r>
            <a:r>
              <a:rPr lang="fr-FR" dirty="0">
                <a:solidFill>
                  <a:prstClr val="black">
                    <a:lumMod val="75000"/>
                    <a:lumOff val="25000"/>
                  </a:prstClr>
                </a:solidFill>
                <a:latin typeface="Trebuchet MS" panose="020B0603020202020204"/>
              </a:rPr>
              <a: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Attention:</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Ils ne sont pas toujours complets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Ils ne sont pas toujours à jour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S’ils sont erronés, s’y référer ne sera que peu utile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La prudence est de mise et il vaut mieux multiplier les précautions pour s’assurer que l’on est dans les clous.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32093840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L’encadrement et le subventionnement des associations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78</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78</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Conclusions partielles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042406"/>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L’encadrement public peut prendre bien des formes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Gare au formalisme et à la complexité</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La forme d’assistance publique qui se retrouve très régulièrement dans les ASBL est l’agrément ou le 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65083833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79</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79</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Plan de formation</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233397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Qu’est-ce que les pouvoirs publics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L’encadrement et le subventionnement des associations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b="1" dirty="0">
                <a:solidFill>
                  <a:prstClr val="black">
                    <a:lumMod val="75000"/>
                    <a:lumOff val="25000"/>
                  </a:prstClr>
                </a:solidFill>
                <a:latin typeface="Trebuchet MS" panose="020B0603020202020204"/>
              </a:rPr>
              <a:t>Stratégies de management de l’association par rapport aux pouvoirs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586983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BE" dirty="0"/>
              <a:t>Qu’est-ce que les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Introduction</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14445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Pas de définition de ce qu’est un pouvoir public</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Admission large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Droit belge Vs. Droit étranger</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56282211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80</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80</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95492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Esprit « </a:t>
            </a:r>
            <a:r>
              <a:rPr lang="fr-FR" dirty="0" err="1">
                <a:solidFill>
                  <a:prstClr val="black">
                    <a:lumMod val="75000"/>
                    <a:lumOff val="25000"/>
                  </a:prstClr>
                </a:solidFill>
                <a:latin typeface="Trebuchet MS" panose="020B0603020202020204"/>
              </a:rPr>
              <a:t>machiavelien</a:t>
            </a:r>
            <a:r>
              <a:rPr lang="fr-FR" dirty="0">
                <a:solidFill>
                  <a:prstClr val="black">
                    <a:lumMod val="75000"/>
                    <a:lumOff val="25000"/>
                  </a:prstClr>
                </a:solidFill>
                <a:latin typeface="Trebuchet MS" panose="020B0603020202020204"/>
              </a:rPr>
              <a:t> »</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Chercher des sources de subventionnement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Obtenir les subventionnements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Conserver les subventionnements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Dialogues avec les interlocuteurs publics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0308938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81</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81</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3549690"/>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Distinguer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L’administration;</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Le cabinet ministériel;</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L’inspection;</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Les organes d’avis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89812974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82</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82</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625812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Distinguer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L’administration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Pouvoir de réception des dossiers de demande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Appréciation de leur caractère complet ou non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Suivi et point de contact lorsque tout se passe bien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Pérennité des agents</a:t>
            </a: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L’administration est l’organe « régulier » du pouvoir exécutif, celui qui est institué par la Constitution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Il est cependant privé de son pouvoir de décision politique par le ministre et son cabinet</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Il est privé de son pouvoir de contrôle par l’inspection</a:t>
            </a: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49895412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83</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83</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042406"/>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Distinguer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Le cabinet ministériel;</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Haut pouvoir de décision </a:t>
            </a:r>
            <a:r>
              <a:rPr lang="fr-FR" b="1" dirty="0">
                <a:solidFill>
                  <a:prstClr val="black">
                    <a:lumMod val="75000"/>
                    <a:lumOff val="25000"/>
                  </a:prstClr>
                </a:solidFill>
                <a:latin typeface="Trebuchet MS" panose="020B0603020202020204"/>
              </a:rPr>
              <a:t>politique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Pouvoir de pression sur l’administration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Fragile et changeant au gré de la politique</a:t>
            </a: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Le cabinet est la chose du Ministre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Peu d’existence juridique propre mais intérêt fondamental dans le traitement et l’avancement des dossiers</a:t>
            </a: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103650840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84</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84</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36016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Distinguer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L’inspection;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Organe de contrôle spécialisé de l’administration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Conseiller du ministre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Suivi et contact de long terme entre l’administré et « son » inspecteur</a:t>
            </a: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Emanation de l’administration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Rôle de sanction et de poursuite essentiellement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09494796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85</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85</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36016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Distinguer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Les organes d’avis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Divers en fonction des législations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Souvent représentants du terrain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Émettent des avis non contraignants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Mais utiles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Relais politiques essentiels avec le cabinet</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406900843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86</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86</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679160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Esprit « machiavélien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Chercher des sources de subventionnement</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Utilité des différents niveaux de pouvoir:</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Commune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Province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Communauté</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Région</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COCOF-COCON-COCOM</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Autorité fédérale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Union européenne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Organes administratifs divers (Université?)</a:t>
            </a:r>
          </a:p>
          <a:p>
            <a:pPr marL="1200150" lvl="2" indent="-285750" defTabSz="457200">
              <a:spcBef>
                <a:spcPts val="1000"/>
              </a:spcBef>
              <a:buClr>
                <a:srgbClr val="D34817"/>
              </a:buClr>
              <a:buSzPct val="80000"/>
              <a:buFont typeface="Wingdings" panose="05000000000000000000" pitchFamily="2" charset="2"/>
              <a:buChar char="ü"/>
              <a:defRPr/>
            </a:pPr>
            <a:r>
              <a:rPr lang="fr-FR" dirty="0" err="1">
                <a:solidFill>
                  <a:prstClr val="black">
                    <a:lumMod val="75000"/>
                    <a:lumOff val="25000"/>
                  </a:prstClr>
                </a:solidFill>
                <a:latin typeface="Trebuchet MS" panose="020B0603020202020204"/>
              </a:rPr>
              <a:t>Paraétatisme</a:t>
            </a: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Privé?</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62259090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87</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87</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98112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Esprit « machiavélien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Chercher des sources de subventionnement</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Utilité des différents niveaux de pouvoir:</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Subventions complémentaires, croisées, additionnelles…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L’objet des subventions peut être différent:</a:t>
            </a:r>
          </a:p>
          <a:p>
            <a:pPr marL="1657350" lvl="3"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Infrastructures</a:t>
            </a:r>
          </a:p>
          <a:p>
            <a:pPr marL="1657350" lvl="3"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Personnel</a:t>
            </a:r>
          </a:p>
          <a:p>
            <a:pPr marL="1657350" lvl="3"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Projet</a:t>
            </a:r>
          </a:p>
          <a:p>
            <a:pPr marL="1657350" lvl="3"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a:t>
            </a:r>
          </a:p>
          <a:p>
            <a:pPr marL="1657350" lvl="3"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13571176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88</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88</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765407"/>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Esprit « machiavélien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Chercher des sources de subventionnement</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La chasse aux subventions est un métier (expertise externe?)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Utilité du bouche à oreille</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Utilité des regroupements d’intérêts, fédérations, etc.</a:t>
            </a: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657350" lvl="3"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68439713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89</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89</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57588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Esprit « machiavélien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Obtenir les subventions</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 Marchés publics</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Obligations formelles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Objet de la subvention (correspond-elle au projet?)</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Complétude du dossier (pièces demandées…)</a:t>
            </a: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657350" lvl="3"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657350" lvl="3"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Examen de la qualité du projet (certes fondamentale) ne pourra venir qu’à ce stade!</a:t>
            </a: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922324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238072"/>
            <a:ext cx="4724400" cy="483403"/>
          </a:xfrm>
        </p:spPr>
        <p:txBody>
          <a:bodyPr/>
          <a:lstStyle/>
          <a:p>
            <a:r>
              <a:rPr lang="fr-FR" dirty="0"/>
              <a:t>Qu’est-ce que les pouvoirs publics?</a:t>
            </a:r>
          </a:p>
          <a:p>
            <a:endParaRPr lang="fr-BE" dirty="0"/>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9</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9</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BE" sz="2800" b="1" cap="small" dirty="0">
                <a:solidFill>
                  <a:srgbClr val="77B64A"/>
                </a:solidFill>
              </a:rPr>
              <a:t>Introduction</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199028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kumimoji="0" lang="fr-BE"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Le droit a des réponses pour tout, mais ce ne sont jamais que des réponses juridiques</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BE" dirty="0">
                <a:solidFill>
                  <a:prstClr val="black">
                    <a:lumMod val="75000"/>
                    <a:lumOff val="25000"/>
                  </a:prstClr>
                </a:solidFill>
                <a:latin typeface="Trebuchet MS" panose="020B0603020202020204"/>
              </a:rPr>
              <a:t>On peut parler d’une scène juridique (particulièrement frappant dans un Tribunal) et d’acteurs de théâtre</a:t>
            </a: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BE"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BE" dirty="0">
                <a:solidFill>
                  <a:prstClr val="black">
                    <a:lumMod val="75000"/>
                    <a:lumOff val="25000"/>
                  </a:prstClr>
                </a:solidFill>
                <a:latin typeface="Trebuchet MS" panose="020B0603020202020204"/>
              </a:rPr>
              <a:t>Persona (mot étrusque)</a:t>
            </a:r>
          </a:p>
        </p:txBody>
      </p:sp>
    </p:spTree>
    <p:extLst>
      <p:ext uri="{BB962C8B-B14F-4D97-AF65-F5344CB8AC3E}">
        <p14:creationId xmlns:p14="http://schemas.microsoft.com/office/powerpoint/2010/main" val="74553371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90</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90</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4765407"/>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Esprit « machiavélien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Conserver les subventions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Renouvellement (annuel?) des demandes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Inspection (!) : suivi et sérieux</a:t>
            </a:r>
          </a:p>
          <a:p>
            <a:pPr marL="1657350" lvl="3"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Préparation des dossiers en vue de la visite d’inspection</a:t>
            </a:r>
          </a:p>
          <a:p>
            <a:pPr marL="1657350" lvl="3"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Rôle de l’avocat antérieurement aux recours juridictionnels</a:t>
            </a:r>
          </a:p>
          <a:p>
            <a:pPr marL="1657350" lvl="3"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331194133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B4415CA-1D52-47E5-9D2C-0D0DBDDBAF30}"/>
              </a:ext>
            </a:extLst>
          </p:cNvPr>
          <p:cNvSpPr>
            <a:spLocks noGrp="1"/>
          </p:cNvSpPr>
          <p:nvPr>
            <p:ph type="ftr" sz="quarter" idx="11"/>
          </p:nvPr>
        </p:nvSpPr>
        <p:spPr>
          <a:xfrm>
            <a:off x="3848100" y="6178932"/>
            <a:ext cx="4724400" cy="483403"/>
          </a:xfrm>
        </p:spPr>
        <p:txBody>
          <a:bodyPr/>
          <a:lstStyle/>
          <a:p>
            <a:r>
              <a:rPr lang="fr-FR" dirty="0"/>
              <a:t>Stratégies de management de l’association par rapport aux pouvoirs publics</a:t>
            </a:r>
          </a:p>
        </p:txBody>
      </p:sp>
      <p:sp>
        <p:nvSpPr>
          <p:cNvPr id="3" name="Espace réservé du numéro de diapositive 2">
            <a:extLst>
              <a:ext uri="{FF2B5EF4-FFF2-40B4-BE49-F238E27FC236}">
                <a16:creationId xmlns:a16="http://schemas.microsoft.com/office/drawing/2014/main" id="{8ACFCBDD-F72E-4219-907A-0E815EFEE475}"/>
              </a:ext>
            </a:extLst>
          </p:cNvPr>
          <p:cNvSpPr>
            <a:spLocks noGrp="1"/>
          </p:cNvSpPr>
          <p:nvPr>
            <p:ph type="sldNum" sz="quarter" idx="12"/>
          </p:nvPr>
        </p:nvSpPr>
        <p:spPr/>
        <p:txBody>
          <a:bodyPr/>
          <a:lstStyle/>
          <a:p>
            <a:fld id="{B22B6D6A-1B0F-483C-B9AB-5C702BFD9A06}" type="slidenum">
              <a:rPr lang="fr-BE" smtClean="0"/>
              <a:t>91</a:t>
            </a:fld>
            <a:endParaRPr lang="fr-BE"/>
          </a:p>
        </p:txBody>
      </p:sp>
      <p:sp>
        <p:nvSpPr>
          <p:cNvPr id="4" name="Espace réservé du numéro de diapositive 5">
            <a:extLst>
              <a:ext uri="{FF2B5EF4-FFF2-40B4-BE49-F238E27FC236}">
                <a16:creationId xmlns:a16="http://schemas.microsoft.com/office/drawing/2014/main" id="{0C40759B-1EB5-42D5-82DA-F590B0F67879}"/>
              </a:ext>
            </a:extLst>
          </p:cNvPr>
          <p:cNvSpPr txBox="1">
            <a:spLocks/>
          </p:cNvSpPr>
          <p:nvPr/>
        </p:nvSpPr>
        <p:spPr>
          <a:xfrm>
            <a:off x="10923225" y="6238072"/>
            <a:ext cx="811575" cy="365125"/>
          </a:xfrm>
          <a:prstGeom prst="rect">
            <a:avLst/>
          </a:prstGeom>
          <a:solidFill>
            <a:srgbClr val="77B64A"/>
          </a:solidFill>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FFF8E33-DA33-43C4-91FD-3C1F0F57DE39}" type="slidenum">
              <a:rPr lang="fr-BE" sz="1600" b="1" smtClean="0">
                <a:solidFill>
                  <a:schemeClr val="bg1"/>
                </a:solidFill>
              </a:rPr>
              <a:pPr algn="ctr"/>
              <a:t>91</a:t>
            </a:fld>
            <a:endParaRPr lang="fr-BE" sz="1600" b="1" dirty="0">
              <a:solidFill>
                <a:schemeClr val="bg1"/>
              </a:solidFill>
            </a:endParaRPr>
          </a:p>
        </p:txBody>
      </p:sp>
      <p:pic>
        <p:nvPicPr>
          <p:cNvPr id="5" name="Image 4">
            <a:extLst>
              <a:ext uri="{FF2B5EF4-FFF2-40B4-BE49-F238E27FC236}">
                <a16:creationId xmlns:a16="http://schemas.microsoft.com/office/drawing/2014/main" id="{693D0E76-8956-47D4-8053-D7E3A020BE8E}"/>
              </a:ext>
            </a:extLst>
          </p:cNvPr>
          <p:cNvPicPr>
            <a:picLocks noChangeAspect="1"/>
          </p:cNvPicPr>
          <p:nvPr/>
        </p:nvPicPr>
        <p:blipFill>
          <a:blip r:embed="rId3"/>
          <a:stretch>
            <a:fillRect/>
          </a:stretch>
        </p:blipFill>
        <p:spPr>
          <a:xfrm>
            <a:off x="457200" y="6042815"/>
            <a:ext cx="779535" cy="627069"/>
          </a:xfrm>
          <a:prstGeom prst="rect">
            <a:avLst/>
          </a:prstGeom>
        </p:spPr>
      </p:pic>
      <p:sp>
        <p:nvSpPr>
          <p:cNvPr id="7" name="ZoneTexte 6">
            <a:extLst>
              <a:ext uri="{FF2B5EF4-FFF2-40B4-BE49-F238E27FC236}">
                <a16:creationId xmlns:a16="http://schemas.microsoft.com/office/drawing/2014/main" id="{B677343B-54AC-4338-8B66-DACB75D8CB33}"/>
              </a:ext>
            </a:extLst>
          </p:cNvPr>
          <p:cNvSpPr txBox="1"/>
          <p:nvPr/>
        </p:nvSpPr>
        <p:spPr>
          <a:xfrm>
            <a:off x="571500" y="254803"/>
            <a:ext cx="11277600" cy="523220"/>
          </a:xfrm>
          <a:prstGeom prst="rect">
            <a:avLst/>
          </a:prstGeom>
          <a:noFill/>
        </p:spPr>
        <p:txBody>
          <a:bodyPr wrap="square" rtlCol="0">
            <a:spAutoFit/>
          </a:bodyPr>
          <a:lstStyle/>
          <a:p>
            <a:pPr algn="ctr"/>
            <a:r>
              <a:rPr lang="fr-FR" sz="2800" b="1" cap="small" dirty="0">
                <a:solidFill>
                  <a:srgbClr val="77B64A"/>
                </a:solidFill>
              </a:rPr>
              <a:t>Stratégies de management de l’association par rapport aux pouvoirs publics</a:t>
            </a:r>
          </a:p>
        </p:txBody>
      </p:sp>
      <p:sp>
        <p:nvSpPr>
          <p:cNvPr id="8" name="ZoneTexte 7">
            <a:extLst>
              <a:ext uri="{FF2B5EF4-FFF2-40B4-BE49-F238E27FC236}">
                <a16:creationId xmlns:a16="http://schemas.microsoft.com/office/drawing/2014/main" id="{90B5B86C-C23A-4DB9-84C4-D23E812A5672}"/>
              </a:ext>
            </a:extLst>
          </p:cNvPr>
          <p:cNvSpPr txBox="1"/>
          <p:nvPr/>
        </p:nvSpPr>
        <p:spPr>
          <a:xfrm>
            <a:off x="469900" y="952500"/>
            <a:ext cx="11480800" cy="557588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r>
              <a:rPr lang="fr-FR" dirty="0">
                <a:solidFill>
                  <a:prstClr val="black">
                    <a:lumMod val="75000"/>
                    <a:lumOff val="25000"/>
                  </a:prstClr>
                </a:solidFill>
                <a:latin typeface="Trebuchet MS" panose="020B0603020202020204"/>
              </a:rPr>
              <a:t>Esprit « machiavélien »:</a:t>
            </a:r>
          </a:p>
          <a:p>
            <a:pPr marL="742950" lvl="1"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Conserver les subventions</a:t>
            </a:r>
          </a:p>
          <a:p>
            <a:pPr marL="1200150" lvl="2"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Inspection</a:t>
            </a:r>
          </a:p>
          <a:p>
            <a:pPr marL="1657350" lvl="3"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Contestation de la décision de l’inspection</a:t>
            </a:r>
          </a:p>
          <a:p>
            <a:pPr marL="2114550" lvl="4"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Souvent procédure administrative préalable</a:t>
            </a:r>
          </a:p>
          <a:p>
            <a:pPr marL="2114550" lvl="4"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Parfois procédure d’étalement de paiement</a:t>
            </a:r>
          </a:p>
          <a:p>
            <a:pPr marL="2114550" lvl="4" indent="-285750" defTabSz="457200">
              <a:spcBef>
                <a:spcPts val="1000"/>
              </a:spcBef>
              <a:buClr>
                <a:srgbClr val="D34817"/>
              </a:buClr>
              <a:buSzPct val="80000"/>
              <a:buFont typeface="Wingdings" panose="05000000000000000000" pitchFamily="2" charset="2"/>
              <a:buChar char="ü"/>
              <a:defRPr/>
            </a:pPr>
            <a:r>
              <a:rPr lang="fr-FR" dirty="0">
                <a:solidFill>
                  <a:prstClr val="black">
                    <a:lumMod val="75000"/>
                    <a:lumOff val="25000"/>
                  </a:prstClr>
                </a:solidFill>
                <a:latin typeface="Trebuchet MS" panose="020B0603020202020204"/>
              </a:rPr>
              <a:t>Toujours recours </a:t>
            </a:r>
            <a:r>
              <a:rPr lang="fr-FR">
                <a:solidFill>
                  <a:prstClr val="black">
                    <a:lumMod val="75000"/>
                    <a:lumOff val="25000"/>
                  </a:prstClr>
                </a:solidFill>
                <a:latin typeface="Trebuchet MS" panose="020B0603020202020204"/>
              </a:rPr>
              <a:t>juridictionnel possible</a:t>
            </a:r>
          </a:p>
          <a:p>
            <a:pPr marL="2114550" lvl="4"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657350" lvl="3"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1200150" lvl="2" indent="-285750" defTabSz="457200">
              <a:spcBef>
                <a:spcPts val="1000"/>
              </a:spcBef>
              <a:buClr>
                <a:srgbClr val="D34817"/>
              </a:buClr>
              <a:buSzPct val="80000"/>
              <a:buFont typeface="Wingdings" panose="05000000000000000000" pitchFamily="2" charset="2"/>
              <a:buChar char="ü"/>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sz="1400" i="1" dirty="0">
              <a:solidFill>
                <a:schemeClr val="bg2">
                  <a:lumMod val="75000"/>
                </a:scheme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a:p>
            <a:pPr marL="285750" marR="0" lvl="0" indent="-285750" algn="l" defTabSz="457200" rtl="0" eaLnBrk="1" fontAlgn="auto" latinLnBrk="0" hangingPunct="1">
              <a:lnSpc>
                <a:spcPct val="100000"/>
              </a:lnSpc>
              <a:spcBef>
                <a:spcPts val="1000"/>
              </a:spcBef>
              <a:spcAft>
                <a:spcPts val="0"/>
              </a:spcAft>
              <a:buClr>
                <a:srgbClr val="D34817"/>
              </a:buClr>
              <a:buSzPct val="80000"/>
              <a:buFont typeface="Wingdings" panose="05000000000000000000" pitchFamily="2" charset="2"/>
              <a:buChar char="ü"/>
              <a:tabLst/>
              <a:defRPr/>
            </a:pPr>
            <a:endParaRPr lang="fr-FR" dirty="0">
              <a:solidFill>
                <a:prstClr val="black">
                  <a:lumMod val="75000"/>
                  <a:lumOff val="25000"/>
                </a:prstClr>
              </a:solidFill>
              <a:latin typeface="Trebuchet MS" panose="020B0603020202020204"/>
            </a:endParaRPr>
          </a:p>
        </p:txBody>
      </p:sp>
    </p:spTree>
    <p:extLst>
      <p:ext uri="{BB962C8B-B14F-4D97-AF65-F5344CB8AC3E}">
        <p14:creationId xmlns:p14="http://schemas.microsoft.com/office/powerpoint/2010/main" val="292822757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rgbClr val="77B64A"/>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ZoneTexte 3">
            <a:extLst>
              <a:ext uri="{FF2B5EF4-FFF2-40B4-BE49-F238E27FC236}">
                <a16:creationId xmlns:a16="http://schemas.microsoft.com/office/drawing/2014/main" id="{53F3A90A-A5EA-44AE-BA91-F631DCC5B0B6}"/>
              </a:ext>
            </a:extLst>
          </p:cNvPr>
          <p:cNvSpPr txBox="1"/>
          <p:nvPr/>
        </p:nvSpPr>
        <p:spPr>
          <a:xfrm>
            <a:off x="2298699" y="1244600"/>
            <a:ext cx="7337669" cy="4171462"/>
          </a:xfrm>
          <a:prstGeom prst="rect">
            <a:avLst/>
          </a:prstGeom>
        </p:spPr>
        <p:txBody>
          <a:bodyPr vert="horz" lIns="91440" tIns="45720" rIns="91440" bIns="45720" rtlCol="0" anchor="ctr">
            <a:normAutofit/>
          </a:bodyPr>
          <a:lstStyle/>
          <a:p>
            <a:pPr algn="ctr">
              <a:lnSpc>
                <a:spcPct val="90000"/>
              </a:lnSpc>
              <a:spcBef>
                <a:spcPct val="0"/>
              </a:spcBef>
              <a:spcAft>
                <a:spcPts val="600"/>
              </a:spcAft>
            </a:pPr>
            <a:endParaRPr lang="en-US" sz="4400" b="1" dirty="0">
              <a:solidFill>
                <a:schemeClr val="bg1"/>
              </a:solidFill>
              <a:latin typeface="+mj-lt"/>
              <a:ea typeface="+mj-ea"/>
              <a:cs typeface="+mj-cs"/>
            </a:endParaRPr>
          </a:p>
          <a:p>
            <a:pPr algn="ctr">
              <a:lnSpc>
                <a:spcPct val="90000"/>
              </a:lnSpc>
              <a:spcBef>
                <a:spcPct val="0"/>
              </a:spcBef>
              <a:spcAft>
                <a:spcPts val="600"/>
              </a:spcAft>
            </a:pPr>
            <a:r>
              <a:rPr lang="en-US" sz="4400" b="1" dirty="0">
                <a:solidFill>
                  <a:schemeClr val="bg1"/>
                </a:solidFill>
                <a:latin typeface="+mj-lt"/>
                <a:ea typeface="+mj-ea"/>
                <a:cs typeface="+mj-cs"/>
              </a:rPr>
              <a:t>Merci de votre attention !</a:t>
            </a:r>
          </a:p>
          <a:p>
            <a:pPr algn="ctr">
              <a:lnSpc>
                <a:spcPct val="90000"/>
              </a:lnSpc>
              <a:spcBef>
                <a:spcPct val="0"/>
              </a:spcBef>
              <a:spcAft>
                <a:spcPts val="600"/>
              </a:spcAft>
            </a:pPr>
            <a:r>
              <a:rPr lang="en-US" sz="4400" b="1" dirty="0">
                <a:solidFill>
                  <a:schemeClr val="bg1"/>
                </a:solidFill>
                <a:latin typeface="+mj-lt"/>
                <a:ea typeface="+mj-ea"/>
                <a:cs typeface="+mj-cs"/>
                <a:hlinkClick r:id="rId2"/>
              </a:rPr>
              <a:t>sr@oaklaw.eu</a:t>
            </a:r>
            <a:r>
              <a:rPr lang="en-US" sz="4400" b="1" dirty="0">
                <a:solidFill>
                  <a:schemeClr val="bg1"/>
                </a:solidFill>
                <a:latin typeface="+mj-lt"/>
                <a:ea typeface="+mj-ea"/>
                <a:cs typeface="+mj-cs"/>
              </a:rPr>
              <a:t> </a:t>
            </a:r>
          </a:p>
          <a:p>
            <a:pPr algn="ctr">
              <a:lnSpc>
                <a:spcPct val="90000"/>
              </a:lnSpc>
              <a:spcBef>
                <a:spcPct val="0"/>
              </a:spcBef>
              <a:spcAft>
                <a:spcPts val="600"/>
              </a:spcAft>
            </a:pPr>
            <a:endParaRPr lang="en-US" sz="5400" dirty="0">
              <a:solidFill>
                <a:schemeClr val="bg1">
                  <a:lumMod val="95000"/>
                  <a:lumOff val="5000"/>
                </a:schemeClr>
              </a:solidFill>
              <a:latin typeface="+mj-lt"/>
              <a:ea typeface="+mj-ea"/>
              <a:cs typeface="+mj-cs"/>
            </a:endParaRPr>
          </a:p>
          <a:p>
            <a:pPr algn="ctr">
              <a:lnSpc>
                <a:spcPct val="90000"/>
              </a:lnSpc>
              <a:spcBef>
                <a:spcPct val="0"/>
              </a:spcBef>
              <a:spcAft>
                <a:spcPts val="600"/>
              </a:spcAft>
            </a:pPr>
            <a:endParaRPr lang="en-US" sz="5400" dirty="0">
              <a:solidFill>
                <a:schemeClr val="bg1">
                  <a:lumMod val="95000"/>
                  <a:lumOff val="5000"/>
                </a:schemeClr>
              </a:solidFill>
              <a:latin typeface="+mj-lt"/>
              <a:ea typeface="+mj-ea"/>
              <a:cs typeface="+mj-cs"/>
            </a:endParaRPr>
          </a:p>
        </p:txBody>
      </p:sp>
      <p:sp>
        <p:nvSpPr>
          <p:cNvPr id="2" name="Espace réservé du pied de page 1">
            <a:extLst>
              <a:ext uri="{FF2B5EF4-FFF2-40B4-BE49-F238E27FC236}">
                <a16:creationId xmlns:a16="http://schemas.microsoft.com/office/drawing/2014/main" id="{7A5BFD72-27BF-4090-A524-763750A188AA}"/>
              </a:ext>
            </a:extLst>
          </p:cNvPr>
          <p:cNvSpPr>
            <a:spLocks noGrp="1"/>
          </p:cNvSpPr>
          <p:nvPr>
            <p:ph type="ftr" sz="quarter" idx="11"/>
          </p:nvPr>
        </p:nvSpPr>
        <p:spPr>
          <a:xfrm>
            <a:off x="3892062" y="6199632"/>
            <a:ext cx="4407876" cy="365125"/>
          </a:xfrm>
        </p:spPr>
        <p:txBody>
          <a:bodyPr vert="horz" lIns="91440" tIns="45720" rIns="91440" bIns="45720" rtlCol="0" anchor="ctr">
            <a:normAutofit/>
          </a:bodyPr>
          <a:lstStyle/>
          <a:p>
            <a:pPr defTabSz="457200"/>
            <a:endParaRPr lang="en-US" sz="1100" kern="1200">
              <a:solidFill>
                <a:schemeClr val="bg1">
                  <a:alpha val="80000"/>
                </a:schemeClr>
              </a:solidFill>
              <a:latin typeface="+mn-lt"/>
              <a:ea typeface="+mn-ea"/>
              <a:cs typeface="+mn-cs"/>
            </a:endParaRPr>
          </a:p>
        </p:txBody>
      </p:sp>
      <p:pic>
        <p:nvPicPr>
          <p:cNvPr id="5" name="Image 4">
            <a:extLst>
              <a:ext uri="{FF2B5EF4-FFF2-40B4-BE49-F238E27FC236}">
                <a16:creationId xmlns:a16="http://schemas.microsoft.com/office/drawing/2014/main" id="{710B2243-E162-419C-925A-6F2EC7D2248D}"/>
              </a:ext>
            </a:extLst>
          </p:cNvPr>
          <p:cNvPicPr>
            <a:picLocks noChangeAspect="1"/>
          </p:cNvPicPr>
          <p:nvPr/>
        </p:nvPicPr>
        <p:blipFill>
          <a:blip r:embed="rId3"/>
          <a:stretch>
            <a:fillRect/>
          </a:stretch>
        </p:blipFill>
        <p:spPr>
          <a:xfrm>
            <a:off x="4775997" y="3782731"/>
            <a:ext cx="2640006" cy="2123658"/>
          </a:xfrm>
          <a:prstGeom prst="rect">
            <a:avLst/>
          </a:prstGeom>
        </p:spPr>
      </p:pic>
    </p:spTree>
    <p:extLst>
      <p:ext uri="{BB962C8B-B14F-4D97-AF65-F5344CB8AC3E}">
        <p14:creationId xmlns:p14="http://schemas.microsoft.com/office/powerpoint/2010/main" val="3954150545"/>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5617</Words>
  <Application>Microsoft Office PowerPoint</Application>
  <PresentationFormat>Grand écran</PresentationFormat>
  <Paragraphs>1190</Paragraphs>
  <Slides>92</Slides>
  <Notes>88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92</vt:i4>
      </vt:variant>
    </vt:vector>
  </HeadingPairs>
  <TitlesOfParts>
    <vt:vector size="98" baseType="lpstr">
      <vt:lpstr>Arial</vt:lpstr>
      <vt:lpstr>Calibri</vt:lpstr>
      <vt:lpstr>Calibri Light</vt:lpstr>
      <vt:lpstr>Trebuchet MS</vt:lpstr>
      <vt:lpstr>Wingdings</vt:lpstr>
      <vt:lpstr>Thème Office</vt:lpstr>
      <vt:lpstr> Module 3 :  « Les pouvoirs publics » </vt:lpstr>
      <vt:lpstr>Présentation PowerPoint</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Sûretés  &amp;  Droit de poursuite des créanciers :</dc:title>
  <dc:creator>Alexis Fayt</dc:creator>
  <cp:lastModifiedBy>Stephane Rixhon</cp:lastModifiedBy>
  <cp:revision>78</cp:revision>
  <cp:lastPrinted>2019-05-16T08:00:16Z</cp:lastPrinted>
  <dcterms:created xsi:type="dcterms:W3CDTF">2019-04-01T19:11:03Z</dcterms:created>
  <dcterms:modified xsi:type="dcterms:W3CDTF">2022-04-22T12:29:58Z</dcterms:modified>
</cp:coreProperties>
</file>